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3" r:id="rId5"/>
    <p:sldId id="274" r:id="rId6"/>
    <p:sldId id="275" r:id="rId7"/>
    <p:sldId id="276" r:id="rId8"/>
    <p:sldId id="266" r:id="rId9"/>
    <p:sldId id="277" r:id="rId10"/>
    <p:sldId id="278" r:id="rId11"/>
    <p:sldId id="279" r:id="rId12"/>
    <p:sldId id="280" r:id="rId13"/>
    <p:sldId id="281" r:id="rId14"/>
    <p:sldId id="282" r:id="rId15"/>
    <p:sldId id="283" r:id="rId16"/>
    <p:sldId id="284" r:id="rId17"/>
    <p:sldId id="285" r:id="rId18"/>
    <p:sldId id="286" r:id="rId1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41601CC-6A48-4BEC-8AEB-A8D369193826}">
          <p14:sldIdLst>
            <p14:sldId id="256"/>
            <p14:sldId id="257"/>
            <p14:sldId id="258"/>
            <p14:sldId id="273"/>
            <p14:sldId id="274"/>
            <p14:sldId id="275"/>
            <p14:sldId id="276"/>
            <p14:sldId id="266"/>
            <p14:sldId id="277"/>
            <p14:sldId id="278"/>
            <p14:sldId id="279"/>
            <p14:sldId id="280"/>
            <p14:sldId id="281"/>
            <p14:sldId id="282"/>
            <p14:sldId id="283"/>
            <p14:sldId id="284"/>
            <p14:sldId id="285"/>
            <p14:sldId id="286"/>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8" d="100"/>
          <a:sy n="58" d="100"/>
        </p:scale>
        <p:origin x="67" y="37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13CC5532-B6E6-4CBB-9870-6904AD087268}" type="datetimeFigureOut">
              <a:rPr lang="ru-RU" smtClean="0"/>
              <a:t>01.12.2025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4086649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3CC5532-B6E6-4CBB-9870-6904AD087268}" type="datetimeFigureOut">
              <a:rPr lang="ru-RU" smtClean="0"/>
              <a:t>01.12.2025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3538352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3CC5532-B6E6-4CBB-9870-6904AD087268}" type="datetimeFigureOut">
              <a:rPr lang="ru-RU" smtClean="0"/>
              <a:t>01.12.2025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3958436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3CC5532-B6E6-4CBB-9870-6904AD087268}" type="datetimeFigureOut">
              <a:rPr lang="ru-RU" smtClean="0"/>
              <a:t>01.12.2025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984246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13CC5532-B6E6-4CBB-9870-6904AD087268}" type="datetimeFigureOut">
              <a:rPr lang="ru-RU" smtClean="0"/>
              <a:t>01.12.2025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4052734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13CC5532-B6E6-4CBB-9870-6904AD087268}" type="datetimeFigureOut">
              <a:rPr lang="ru-RU" smtClean="0"/>
              <a:t>01.12.2025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3952505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13CC5532-B6E6-4CBB-9870-6904AD087268}" type="datetimeFigureOut">
              <a:rPr lang="ru-RU" smtClean="0"/>
              <a:t>01.12.2025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2499954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13CC5532-B6E6-4CBB-9870-6904AD087268}" type="datetimeFigureOut">
              <a:rPr lang="ru-RU" smtClean="0"/>
              <a:t>01.12.2025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18246131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3CC5532-B6E6-4CBB-9870-6904AD087268}" type="datetimeFigureOut">
              <a:rPr lang="ru-RU" smtClean="0"/>
              <a:t>01.12.2025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992621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3CC5532-B6E6-4CBB-9870-6904AD087268}" type="datetimeFigureOut">
              <a:rPr lang="ru-RU" smtClean="0"/>
              <a:t>01.12.2025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564634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13CC5532-B6E6-4CBB-9870-6904AD087268}" type="datetimeFigureOut">
              <a:rPr lang="ru-RU" smtClean="0"/>
              <a:t>01.12.2025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23D83A3-97F0-4961-993F-F6EA03121D86}" type="slidenum">
              <a:rPr lang="ru-RU" smtClean="0"/>
              <a:t>‹#›</a:t>
            </a:fld>
            <a:endParaRPr lang="ru-RU"/>
          </a:p>
        </p:txBody>
      </p:sp>
    </p:spTree>
    <p:extLst>
      <p:ext uri="{BB962C8B-B14F-4D97-AF65-F5344CB8AC3E}">
        <p14:creationId xmlns:p14="http://schemas.microsoft.com/office/powerpoint/2010/main" val="1520983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CC5532-B6E6-4CBB-9870-6904AD087268}" type="datetimeFigureOut">
              <a:rPr lang="ru-RU" smtClean="0"/>
              <a:t>01.12.2025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3D83A3-97F0-4961-993F-F6EA03121D86}" type="slidenum">
              <a:rPr lang="ru-RU" smtClean="0"/>
              <a:t>‹#›</a:t>
            </a:fld>
            <a:endParaRPr lang="ru-RU"/>
          </a:p>
        </p:txBody>
      </p:sp>
    </p:spTree>
    <p:extLst>
      <p:ext uri="{BB962C8B-B14F-4D97-AF65-F5344CB8AC3E}">
        <p14:creationId xmlns:p14="http://schemas.microsoft.com/office/powerpoint/2010/main" val="32954926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764704"/>
            <a:ext cx="8208912" cy="5940088"/>
          </a:xfrm>
          <a:prstGeom prst="rect">
            <a:avLst/>
          </a:prstGeom>
        </p:spPr>
        <p:txBody>
          <a:bodyPr wrap="square">
            <a:spAutoFit/>
          </a:bodyPr>
          <a:lstStyle/>
          <a:p>
            <a:pPr indent="450215" algn="ctr">
              <a:tabLst>
                <a:tab pos="-114300" algn="l"/>
              </a:tabLst>
            </a:pPr>
            <a:endParaRPr lang="ru-KZ" sz="2000" dirty="0">
              <a:effectLst/>
              <a:latin typeface="Times New Roman" panose="02020603050405020304" pitchFamily="18" charset="0"/>
              <a:ea typeface="Times New Roman" panose="02020603050405020304" pitchFamily="18" charset="0"/>
            </a:endParaRPr>
          </a:p>
          <a:p>
            <a:pPr indent="450215" algn="just"/>
            <a:r>
              <a:rPr lang="kk-KZ" sz="2000" dirty="0">
                <a:solidFill>
                  <a:srgbClr val="000000"/>
                </a:solidFill>
                <a:effectLst/>
                <a:latin typeface="Times New Roman" panose="02020603050405020304" pitchFamily="18" charset="0"/>
                <a:ea typeface="Times New Roman" panose="02020603050405020304" pitchFamily="18" charset="0"/>
              </a:rPr>
              <a:t>Windows</a:t>
            </a:r>
            <a:r>
              <a:rPr lang="kk-KZ" sz="2000" dirty="0">
                <a:effectLst/>
                <a:latin typeface="Times New Roman" panose="02020603050405020304" pitchFamily="18" charset="0"/>
                <a:ea typeface="Times New Roman" panose="02020603050405020304" pitchFamily="18" charset="0"/>
              </a:rPr>
              <a:t> </a:t>
            </a:r>
            <a:r>
              <a:rPr lang="kk-KZ" sz="2000" dirty="0">
                <a:solidFill>
                  <a:srgbClr val="000000"/>
                </a:solidFill>
                <a:effectLst/>
                <a:latin typeface="Times New Roman" panose="02020603050405020304" pitchFamily="18" charset="0"/>
                <a:ea typeface="Times New Roman" panose="02020603050405020304" pitchFamily="18" charset="0"/>
              </a:rPr>
              <a:t>операциялық жүйесі жұмысының негізінде оқиғаны басқару принципі жатады. Windows жүйесіне арналған барлық қосымшалар іске қосылғаннан кейін пайдаланушының әрекеттерін немесе операциялық жүйенің хабарламаларын күтеді және оларға белгілі бір тәртіпте жауап береді - қосымшаның хабарламалар кезегі арқылы оқиғалар құрылады.</a:t>
            </a:r>
            <a:endParaRPr lang="ru-KZ" sz="2000" dirty="0">
              <a:effectLst/>
              <a:latin typeface="Times New Roman" panose="02020603050405020304" pitchFamily="18" charset="0"/>
              <a:ea typeface="Times New Roman" panose="02020603050405020304" pitchFamily="18" charset="0"/>
            </a:endParaRPr>
          </a:p>
          <a:p>
            <a:pPr indent="450215" algn="just"/>
            <a:r>
              <a:rPr lang="kk-KZ" sz="2000" dirty="0">
                <a:solidFill>
                  <a:srgbClr val="000000"/>
                </a:solidFill>
                <a:effectLst/>
                <a:latin typeface="Times New Roman" panose="02020603050405020304" pitchFamily="18" charset="0"/>
                <a:ea typeface="Times New Roman" panose="02020603050405020304" pitchFamily="18" charset="0"/>
              </a:rPr>
              <a:t>Әрбір басқару элементінің </a:t>
            </a:r>
            <a:r>
              <a:rPr lang="ru-RU" sz="2000" dirty="0">
                <a:solidFill>
                  <a:srgbClr val="000000"/>
                </a:solidFill>
                <a:effectLst/>
                <a:latin typeface="Times New Roman" panose="02020603050405020304" pitchFamily="18" charset="0"/>
                <a:ea typeface="Times New Roman" panose="02020603050405020304" pitchFamily="18" charset="0"/>
              </a:rPr>
              <a:t>(</a:t>
            </a:r>
            <a:r>
              <a:rPr lang="kk-KZ" sz="2000" dirty="0">
                <a:solidFill>
                  <a:srgbClr val="000000"/>
                </a:solidFill>
                <a:effectLst/>
                <a:latin typeface="Times New Roman" panose="02020603050405020304" pitchFamily="18" charset="0"/>
                <a:ea typeface="Times New Roman" panose="02020603050405020304" pitchFamily="18" charset="0"/>
              </a:rPr>
              <a:t>батырма немесе </a:t>
            </a:r>
            <a:r>
              <a:rPr lang="ru-RU" sz="2000" dirty="0">
                <a:solidFill>
                  <a:srgbClr val="000000"/>
                </a:solidFill>
                <a:effectLst/>
                <a:latin typeface="Times New Roman" panose="02020603050405020304" pitchFamily="18" charset="0"/>
                <a:ea typeface="Times New Roman" panose="02020603050405020304" pitchFamily="18" charset="0"/>
              </a:rPr>
              <a:t>меню</a:t>
            </a:r>
            <a:r>
              <a:rPr lang="kk-KZ" sz="2000" dirty="0">
                <a:solidFill>
                  <a:srgbClr val="000000"/>
                </a:solidFill>
                <a:effectLst/>
                <a:latin typeface="Times New Roman" panose="02020603050405020304" pitchFamily="18" charset="0"/>
                <a:ea typeface="Times New Roman" panose="02020603050405020304" pitchFamily="18" charset="0"/>
              </a:rPr>
              <a:t> жолы</a:t>
            </a:r>
            <a:r>
              <a:rPr lang="ru-RU" sz="2000" dirty="0">
                <a:solidFill>
                  <a:srgbClr val="000000"/>
                </a:solidFill>
                <a:effectLst/>
                <a:latin typeface="Times New Roman" panose="02020603050405020304" pitchFamily="18" charset="0"/>
                <a:ea typeface="Times New Roman" panose="02020603050405020304" pitchFamily="18" charset="0"/>
              </a:rPr>
              <a:t>)</a:t>
            </a:r>
            <a:r>
              <a:rPr lang="kk-KZ" sz="2000" dirty="0">
                <a:solidFill>
                  <a:srgbClr val="000000"/>
                </a:solidFill>
                <a:effectLst/>
                <a:latin typeface="Times New Roman" panose="02020603050405020304" pitchFamily="18" charset="0"/>
                <a:ea typeface="Times New Roman" panose="02020603050405020304" pitchFamily="18" charset="0"/>
              </a:rPr>
              <a:t> өз идентификаторы болады. Батырманы басқан кезде немесе меню жолын таңдаған кезде Windows қосымшаның хабарламалар кезегіне хабарламаны кіргізеді. Ол хабарламада қолданылған басқару элементінің идентификаторы болады. Windows операциялық жүйесі басқару элементінен келген хабарламаны өзітиісті қосымшаның (басқару элементі осы қосымшаға тиісті) кезегіне бағыттайды. </a:t>
            </a:r>
            <a:endParaRPr lang="ru-KZ" sz="2000" dirty="0">
              <a:effectLst/>
              <a:latin typeface="Times New Roman" panose="02020603050405020304" pitchFamily="18" charset="0"/>
              <a:ea typeface="Times New Roman" panose="02020603050405020304" pitchFamily="18" charset="0"/>
            </a:endParaRPr>
          </a:p>
          <a:p>
            <a:pPr indent="450215" algn="just"/>
            <a:r>
              <a:rPr lang="kk-KZ" sz="2000" dirty="0">
                <a:solidFill>
                  <a:srgbClr val="000000"/>
                </a:solidFill>
                <a:effectLst/>
                <a:latin typeface="Times New Roman" panose="02020603050405020304" pitchFamily="18" charset="0"/>
                <a:ea typeface="Times New Roman" panose="02020603050405020304" pitchFamily="18" charset="0"/>
              </a:rPr>
              <a:t>Егер форма терезесінде батырма басылған болса, онда батырманы басу факті (хабарламасы) Windows</a:t>
            </a:r>
            <a:r>
              <a:rPr lang="kk-KZ" sz="2000" dirty="0">
                <a:effectLst/>
                <a:latin typeface="Times New Roman" panose="02020603050405020304" pitchFamily="18" charset="0"/>
                <a:ea typeface="Times New Roman" panose="02020603050405020304" pitchFamily="18" charset="0"/>
              </a:rPr>
              <a:t> </a:t>
            </a:r>
            <a:r>
              <a:rPr lang="kk-KZ" sz="2000" dirty="0">
                <a:solidFill>
                  <a:srgbClr val="000000"/>
                </a:solidFill>
                <a:effectLst/>
                <a:latin typeface="Times New Roman" panose="02020603050405020304" pitchFamily="18" charset="0"/>
                <a:ea typeface="Times New Roman" panose="02020603050405020304" pitchFamily="18" charset="0"/>
              </a:rPr>
              <a:t>операциялық жүйесі арқылы форма терезесінің хабрламалар кезегіне қайтып келеді ады және осыдан кейін батырманың Click оқиғасы пайда болады. </a:t>
            </a:r>
            <a:endParaRPr lang="ru-KZ" sz="2000" dirty="0">
              <a:effectLst/>
              <a:latin typeface="Times New Roman" panose="02020603050405020304" pitchFamily="18" charset="0"/>
              <a:ea typeface="Times New Roman" panose="02020603050405020304" pitchFamily="18" charset="0"/>
            </a:endParaRPr>
          </a:p>
          <a:p>
            <a:pPr indent="457200"/>
            <a:endParaRPr lang="ru-RU" sz="2000" dirty="0"/>
          </a:p>
        </p:txBody>
      </p:sp>
      <p:sp>
        <p:nvSpPr>
          <p:cNvPr id="7" name="TextBox 6">
            <a:extLst>
              <a:ext uri="{FF2B5EF4-FFF2-40B4-BE49-F238E27FC236}">
                <a16:creationId xmlns:a16="http://schemas.microsoft.com/office/drawing/2014/main" id="{D6815F2B-96E2-4531-9BD8-020EB410A27A}"/>
              </a:ext>
            </a:extLst>
          </p:cNvPr>
          <p:cNvSpPr txBox="1"/>
          <p:nvPr/>
        </p:nvSpPr>
        <p:spPr>
          <a:xfrm>
            <a:off x="323528" y="153208"/>
            <a:ext cx="8352928" cy="784830"/>
          </a:xfrm>
          <a:prstGeom prst="rect">
            <a:avLst/>
          </a:prstGeom>
          <a:noFill/>
        </p:spPr>
        <p:txBody>
          <a:bodyPr wrap="square">
            <a:spAutoFit/>
          </a:bodyPr>
          <a:lstStyle/>
          <a:p>
            <a:pPr indent="450215" algn="ctr">
              <a:spcBef>
                <a:spcPts val="900"/>
              </a:spcBef>
              <a:spcAft>
                <a:spcPts val="600"/>
              </a:spcAft>
            </a:pPr>
            <a:r>
              <a:rPr lang="x-none" sz="4500" b="1" dirty="0">
                <a:effectLst/>
                <a:latin typeface="Times New Roman" panose="02020603050405020304" pitchFamily="18" charset="0"/>
                <a:ea typeface="Times New Roman" panose="02020603050405020304" pitchFamily="18" charset="0"/>
              </a:rPr>
              <a:t>Оқиға ұғымы</a:t>
            </a:r>
            <a:endParaRPr lang="ru-KZ" sz="45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819031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500" b="1" dirty="0" err="1">
                <a:effectLst/>
                <a:latin typeface="Times New Roman" panose="02020603050405020304" pitchFamily="18" charset="0"/>
                <a:ea typeface="Times New Roman" panose="02020603050405020304" pitchFamily="18" charset="0"/>
              </a:rPr>
              <a:t>Кластардың</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стандартты</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емес</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оқиғалары</a:t>
            </a:r>
            <a:r>
              <a:rPr lang="ru-RU" sz="2500" b="1" dirty="0">
                <a:effectLst/>
                <a:latin typeface="Times New Roman" panose="02020603050405020304" pitchFamily="18" charset="0"/>
                <a:ea typeface="Times New Roman" panose="02020603050405020304" pitchFamily="18" charset="0"/>
              </a:rPr>
              <a:t> </a:t>
            </a:r>
            <a:endParaRPr lang="ru-RU" sz="2500" b="1"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460242" y="764704"/>
            <a:ext cx="8223516" cy="3477875"/>
          </a:xfrm>
          <a:prstGeom prst="rect">
            <a:avLst/>
          </a:prstGeom>
          <a:noFill/>
        </p:spPr>
        <p:txBody>
          <a:bodyPr wrap="square">
            <a:spAutoFit/>
          </a:bodyPr>
          <a:lstStyle/>
          <a:p>
            <a:pPr indent="450215" algn="just"/>
            <a:r>
              <a:rPr lang="kk-KZ" sz="2200" dirty="0">
                <a:effectLst/>
                <a:latin typeface="Times New Roman" panose="02020603050405020304" pitchFamily="18" charset="0"/>
                <a:ea typeface="Times New Roman" panose="02020603050405020304" pitchFamily="18" charset="0"/>
              </a:rPr>
              <a:t>Одан кейін </a:t>
            </a:r>
            <a:r>
              <a:rPr lang="kk-KZ" sz="2200" b="1" dirty="0">
                <a:effectLst/>
                <a:latin typeface="Times New Roman" panose="02020603050405020304" pitchFamily="18" charset="0"/>
                <a:ea typeface="Times New Roman" panose="02020603050405020304" pitchFamily="18" charset="0"/>
              </a:rPr>
              <a:t>оқиға көзі (sender) </a:t>
            </a:r>
            <a:r>
              <a:rPr lang="kk-KZ" sz="2200" dirty="0">
                <a:effectLst/>
                <a:latin typeface="Times New Roman" panose="02020603050405020304" pitchFamily="18" charset="0"/>
                <a:ea typeface="Times New Roman" panose="02020603050405020304" pitchFamily="18" charset="0"/>
              </a:rPr>
              <a:t>болып келетін класты анықтау керек және сол жерде оқиғаны сипаттайтын әдісті, оқиғаны іске асыратын (инициирующий) әдісті анықтау керек. </a:t>
            </a:r>
          </a:p>
          <a:p>
            <a:pPr indent="450215" algn="just"/>
            <a:r>
              <a:rPr lang="kk-KZ" sz="2200" dirty="0">
                <a:effectLst/>
                <a:latin typeface="Times New Roman" panose="02020603050405020304" pitchFamily="18" charset="0"/>
                <a:ea typeface="Times New Roman" panose="02020603050405020304" pitchFamily="18" charset="0"/>
              </a:rPr>
              <a:t>Қосымшаның жұмысы барысында оқиғалар өңдеуіштерінің объекттерін (клиенттері) делегат арқылы өңделетін әдістер тізіміне қосу керек. Осы процесс </a:t>
            </a:r>
            <a:r>
              <a:rPr lang="kk-KZ" sz="2200" b="1" dirty="0">
                <a:effectLst/>
                <a:latin typeface="Times New Roman" panose="02020603050405020304" pitchFamily="18" charset="0"/>
                <a:ea typeface="Times New Roman" panose="02020603050405020304" pitchFamily="18" charset="0"/>
              </a:rPr>
              <a:t>оқиғалар өңдеуіштерін тіркеу деп аталады (</a:t>
            </a:r>
            <a:r>
              <a:rPr lang="ru-RU" sz="2200" b="1" dirty="0">
                <a:effectLst/>
                <a:latin typeface="Times New Roman" panose="02020603050405020304" pitchFamily="18" charset="0"/>
                <a:ea typeface="Times New Roman" panose="02020603050405020304" pitchFamily="18" charset="0"/>
              </a:rPr>
              <a:t>регистрацией обработчиков событий</a:t>
            </a:r>
            <a:r>
              <a:rPr lang="kk-KZ" sz="2200" b="1" dirty="0">
                <a:effectLst/>
                <a:latin typeface="Times New Roman" panose="02020603050405020304" pitchFamily="18" charset="0"/>
                <a:ea typeface="Times New Roman" panose="02020603050405020304" pitchFamily="18" charset="0"/>
              </a:rPr>
              <a:t>). </a:t>
            </a:r>
            <a:endParaRPr lang="ru-KZ" sz="2200" b="1" dirty="0">
              <a:effectLst/>
              <a:latin typeface="Times New Roman" panose="02020603050405020304" pitchFamily="18" charset="0"/>
              <a:ea typeface="Times New Roman" panose="02020603050405020304" pitchFamily="18" charset="0"/>
            </a:endParaRPr>
          </a:p>
          <a:p>
            <a:pPr indent="450215" algn="just"/>
            <a:r>
              <a:rPr lang="kk-KZ" sz="2200" dirty="0">
                <a:effectLst/>
                <a:latin typeface="Times New Roman" panose="02020603050405020304" pitchFamily="18" charset="0"/>
                <a:ea typeface="Times New Roman" panose="02020603050405020304" pitchFamily="18" charset="0"/>
              </a:rPr>
              <a:t>Оқиға пайда болғанда барлық тіркелген әдістер делегат арқылы кезек бойынша орындалуға шақырылады.</a:t>
            </a:r>
            <a:endParaRPr lang="ru-KZ" sz="2200" dirty="0">
              <a:effectLst/>
              <a:latin typeface="Times New Roman" panose="02020603050405020304" pitchFamily="18" charset="0"/>
              <a:ea typeface="Times New Roman" panose="02020603050405020304" pitchFamily="18" charset="0"/>
            </a:endParaRPr>
          </a:p>
          <a:p>
            <a:pPr indent="450215" algn="just"/>
            <a:endParaRPr lang="ru-KZ" sz="22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2DA6BC64-E85C-422F-8CCA-1D44FF9DD701}"/>
              </a:ext>
            </a:extLst>
          </p:cNvPr>
          <p:cNvSpPr txBox="1"/>
          <p:nvPr/>
        </p:nvSpPr>
        <p:spPr>
          <a:xfrm>
            <a:off x="575556" y="3789040"/>
            <a:ext cx="8136904" cy="1785104"/>
          </a:xfrm>
          <a:prstGeom prst="rect">
            <a:avLst/>
          </a:prstGeom>
          <a:noFill/>
        </p:spPr>
        <p:txBody>
          <a:bodyPr wrap="square">
            <a:spAutoFit/>
          </a:bodyPr>
          <a:lstStyle/>
          <a:p>
            <a:pPr indent="457200" algn="just"/>
            <a:r>
              <a:rPr lang="ru-RU" sz="2200" i="1" dirty="0">
                <a:effectLst/>
                <a:latin typeface="Times New Roman" panose="02020603050405020304" pitchFamily="18" charset="0"/>
                <a:ea typeface="Times New Roman" panose="02020603050405020304" pitchFamily="18" charset="0"/>
              </a:rPr>
              <a:t>В процессе работы приложения объекты обработчиков событий (клиентов), которые хотят получать уведомление об изменении состояния источника, необходимо включить в список методов, обрабатываемых делегатом. Этот процесс называется </a:t>
            </a:r>
            <a:r>
              <a:rPr lang="ru-RU" sz="2200" b="1" i="1" dirty="0">
                <a:effectLst/>
                <a:latin typeface="Times New Roman" panose="02020603050405020304" pitchFamily="18" charset="0"/>
                <a:ea typeface="Times New Roman" panose="02020603050405020304" pitchFamily="18" charset="0"/>
              </a:rPr>
              <a:t>регистрацией обработчиков событий</a:t>
            </a:r>
            <a:r>
              <a:rPr lang="ru-RU" sz="2200" i="1" dirty="0">
                <a:effectLst/>
                <a:latin typeface="Times New Roman" panose="02020603050405020304" pitchFamily="18" charset="0"/>
                <a:ea typeface="Times New Roman" panose="02020603050405020304" pitchFamily="18" charset="0"/>
              </a:rPr>
              <a:t>.. </a:t>
            </a:r>
            <a:endParaRPr lang="ru-KZ" sz="2200" i="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74983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500" b="1" dirty="0" err="1">
                <a:effectLst/>
                <a:latin typeface="Times New Roman" panose="02020603050405020304" pitchFamily="18" charset="0"/>
                <a:ea typeface="Times New Roman" panose="02020603050405020304" pitchFamily="18" charset="0"/>
              </a:rPr>
              <a:t>Кластардың</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стандартты</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емес</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оқиғалары</a:t>
            </a:r>
            <a:r>
              <a:rPr lang="ru-RU" sz="2500" b="1" dirty="0">
                <a:effectLst/>
                <a:latin typeface="Times New Roman" panose="02020603050405020304" pitchFamily="18" charset="0"/>
                <a:ea typeface="Times New Roman" panose="02020603050405020304" pitchFamily="18" charset="0"/>
              </a:rPr>
              <a:t> </a:t>
            </a:r>
            <a:endParaRPr lang="ru-RU" sz="2500" b="1"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460242" y="764704"/>
            <a:ext cx="8223516" cy="3939540"/>
          </a:xfrm>
          <a:prstGeom prst="rect">
            <a:avLst/>
          </a:prstGeom>
          <a:noFill/>
        </p:spPr>
        <p:txBody>
          <a:bodyPr wrap="square">
            <a:spAutoFit/>
          </a:bodyPr>
          <a:lstStyle/>
          <a:p>
            <a:pPr indent="450215" algn="just"/>
            <a:r>
              <a:rPr lang="kk-KZ" sz="2500" dirty="0">
                <a:effectLst/>
                <a:latin typeface="Times New Roman" panose="02020603050405020304" pitchFamily="18" charset="0"/>
                <a:ea typeface="Times New Roman" panose="02020603050405020304" pitchFamily="18" charset="0"/>
              </a:rPr>
              <a:t>Оқиға көзі мен пайдаланушы арасындағы өзара әрекеттесу механизмінің жұмысы келесі мысалда қарастырылған. </a:t>
            </a:r>
            <a:endParaRPr lang="ru-KZ" sz="2500" dirty="0">
              <a:effectLst/>
              <a:latin typeface="Times New Roman" panose="02020603050405020304" pitchFamily="18" charset="0"/>
              <a:ea typeface="Times New Roman" panose="02020603050405020304" pitchFamily="18" charset="0"/>
            </a:endParaRPr>
          </a:p>
          <a:p>
            <a:pPr indent="450215" algn="just"/>
            <a:r>
              <a:rPr lang="kk-KZ" sz="2500" dirty="0">
                <a:effectLst/>
                <a:latin typeface="Times New Roman" panose="02020603050405020304" pitchFamily="18" charset="0"/>
                <a:ea typeface="Times New Roman" panose="02020603050405020304" pitchFamily="18" charset="0"/>
              </a:rPr>
              <a:t>14.1-есеп. Минус 5-тен 10-ға дейінгі аралықта болатын 10 кездейсоқ бүтін сандардан тұратын массивті құру керек. Теріс сандарды қолдануға болмайды деп жорамалдайық және олар үшін оқиғаларды құрайық. массивті экранға басып шығару, оның қосындысын және мәндердің өзгеру графигінің суретін салу керек. </a:t>
            </a:r>
            <a:endParaRPr lang="ru-KZ" sz="2500" dirty="0">
              <a:effectLst/>
              <a:latin typeface="Times New Roman" panose="02020603050405020304" pitchFamily="18" charset="0"/>
              <a:ea typeface="Times New Roman" panose="02020603050405020304" pitchFamily="18" charset="0"/>
            </a:endParaRPr>
          </a:p>
          <a:p>
            <a:pPr indent="450215" algn="just"/>
            <a:endParaRPr lang="ru-KZ" sz="2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61065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500" b="1" dirty="0" err="1">
                <a:effectLst/>
                <a:latin typeface="Times New Roman" panose="02020603050405020304" pitchFamily="18" charset="0"/>
                <a:ea typeface="Times New Roman" panose="02020603050405020304" pitchFamily="18" charset="0"/>
              </a:rPr>
              <a:t>Кластардың</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стандартты</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емес</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оқиғалары</a:t>
            </a:r>
            <a:r>
              <a:rPr lang="ru-RU" sz="2500" b="1" dirty="0">
                <a:effectLst/>
                <a:latin typeface="Times New Roman" panose="02020603050405020304" pitchFamily="18" charset="0"/>
                <a:ea typeface="Times New Roman" panose="02020603050405020304" pitchFamily="18" charset="0"/>
              </a:rPr>
              <a:t> </a:t>
            </a:r>
            <a:endParaRPr lang="ru-RU" sz="2500" b="1"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460242" y="764704"/>
            <a:ext cx="8223516" cy="3554819"/>
          </a:xfrm>
          <a:prstGeom prst="rect">
            <a:avLst/>
          </a:prstGeom>
          <a:noFill/>
        </p:spPr>
        <p:txBody>
          <a:bodyPr wrap="square">
            <a:spAutoFit/>
          </a:bodyPr>
          <a:lstStyle/>
          <a:p>
            <a:pPr indent="450215" algn="just"/>
            <a:r>
              <a:rPr lang="kk-KZ" sz="2500" dirty="0">
                <a:effectLst/>
                <a:latin typeface="Times New Roman" panose="02020603050405020304" pitchFamily="18" charset="0"/>
                <a:ea typeface="Times New Roman" panose="02020603050405020304" pitchFamily="18" charset="0"/>
              </a:rPr>
              <a:t>Егер массив мәні теріс сан болатын болса, онда оқиғаны құру керек және осы оқиғаға екі өңдеуіш жауап беруі керек. </a:t>
            </a:r>
            <a:endParaRPr lang="ru-KZ" sz="2500" dirty="0">
              <a:effectLst/>
              <a:latin typeface="Times New Roman" panose="02020603050405020304" pitchFamily="18" charset="0"/>
              <a:ea typeface="Times New Roman" panose="02020603050405020304" pitchFamily="18" charset="0"/>
            </a:endParaRPr>
          </a:p>
          <a:p>
            <a:pPr indent="450215" algn="just"/>
            <a:r>
              <a:rPr lang="kk-KZ" sz="2500" dirty="0">
                <a:effectLst/>
                <a:latin typeface="Times New Roman" panose="02020603050405020304" pitchFamily="18" charset="0"/>
                <a:ea typeface="Times New Roman" panose="02020603050405020304" pitchFamily="18" charset="0"/>
              </a:rPr>
              <a:t>Біріншісі теріс санның таңбасын ауыстыру керек, екіншісі – массив элементтерінің жаңа мәндеріне сәйкес сандардың қосындысын өзгерту керек. </a:t>
            </a:r>
            <a:endParaRPr lang="ru-KZ" sz="2500" dirty="0">
              <a:effectLst/>
              <a:latin typeface="Times New Roman" panose="02020603050405020304" pitchFamily="18" charset="0"/>
              <a:ea typeface="Times New Roman" panose="02020603050405020304" pitchFamily="18" charset="0"/>
            </a:endParaRPr>
          </a:p>
          <a:p>
            <a:pPr indent="450215" algn="just"/>
            <a:r>
              <a:rPr lang="kk-KZ" sz="2500" dirty="0">
                <a:effectLst/>
                <a:latin typeface="Times New Roman" panose="02020603050405020304" pitchFamily="18" charset="0"/>
                <a:ea typeface="Times New Roman" panose="02020603050405020304" pitchFamily="18" charset="0"/>
              </a:rPr>
              <a:t>Көрнекілік үшін массивтің өзгерген мәндерінің графигі шығарылсын. </a:t>
            </a:r>
            <a:endParaRPr lang="ru-KZ" sz="2500" dirty="0">
              <a:effectLst/>
              <a:latin typeface="Times New Roman" panose="02020603050405020304" pitchFamily="18" charset="0"/>
              <a:ea typeface="Times New Roman" panose="02020603050405020304" pitchFamily="18" charset="0"/>
            </a:endParaRPr>
          </a:p>
          <a:p>
            <a:pPr indent="450215" algn="just"/>
            <a:endParaRPr lang="ru-KZ" sz="2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9184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500" b="1" dirty="0" err="1">
                <a:effectLst/>
                <a:latin typeface="Times New Roman" panose="02020603050405020304" pitchFamily="18" charset="0"/>
                <a:ea typeface="Times New Roman" panose="02020603050405020304" pitchFamily="18" charset="0"/>
              </a:rPr>
              <a:t>Кластардың</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стандартты</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емес</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оқиғалары</a:t>
            </a:r>
            <a:r>
              <a:rPr lang="ru-RU" sz="2500" b="1" dirty="0">
                <a:effectLst/>
                <a:latin typeface="Times New Roman" panose="02020603050405020304" pitchFamily="18" charset="0"/>
                <a:ea typeface="Times New Roman" panose="02020603050405020304" pitchFamily="18" charset="0"/>
              </a:rPr>
              <a:t> </a:t>
            </a:r>
            <a:endParaRPr lang="ru-RU" sz="2500" b="1"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460242" y="764704"/>
            <a:ext cx="8223516" cy="6340197"/>
          </a:xfrm>
          <a:prstGeom prst="rect">
            <a:avLst/>
          </a:prstGeom>
          <a:noFill/>
        </p:spPr>
        <p:txBody>
          <a:bodyPr wrap="square">
            <a:spAutoFit/>
          </a:bodyPr>
          <a:lstStyle/>
          <a:p>
            <a:pPr indent="450215" algn="just"/>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Сонымен, оқиғаны құру және қолдану үшін алдымен делегатты жариялау керек (делегат арқылы клиент пен оқиға көзі арасында байланыс орнайды).</a:t>
            </a:r>
            <a:endParaRPr lang="ru-KZ"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.NET кітапханасында стандартты делегаттардың көптеген түрі сипатталған, олар оқиғаларды өңдеу механизмін жүзеге асыру үшін арналған. Осы кластардың көпшілігі бір ереже бойынша жазылған: </a:t>
            </a:r>
            <a:endParaRPr lang="ru-KZ"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 делегат атауы оқиға атауымен басталып EventHandler жұрнағымен аяқталады;</a:t>
            </a:r>
            <a:endParaRPr lang="ru-KZ"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 делегаттың екі формалды параметрі бар. Бірінші параметр оқиға көзін анықтайды және </a:t>
            </a:r>
            <a:r>
              <a:rPr lang="kk-KZ" sz="2200" b="1" dirty="0">
                <a:solidFill>
                  <a:srgbClr val="800080"/>
                </a:solidFill>
                <a:effectLst/>
                <a:latin typeface="Times New Roman" panose="02020603050405020304" pitchFamily="18" charset="0"/>
                <a:ea typeface="Times New Roman" panose="02020603050405020304" pitchFamily="18" charset="0"/>
                <a:cs typeface="Times New Roman" panose="02020603050405020304" pitchFamily="18" charset="0"/>
              </a:rPr>
              <a:t>object</a:t>
            </a:r>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 типінде болады. Екінші параметр оқиға аргументін анықтайды және EventArgs типінде немесе одан туындайтын типте болады. </a:t>
            </a:r>
            <a:endParaRPr lang="ru-KZ"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kk-KZ" sz="2200" dirty="0">
                <a:effectLst/>
                <a:latin typeface="Times New Roman" panose="02020603050405020304" pitchFamily="18" charset="0"/>
                <a:ea typeface="Times New Roman" panose="02020603050405020304" pitchFamily="18" charset="0"/>
                <a:cs typeface="Times New Roman" panose="02020603050405020304" pitchFamily="18" charset="0"/>
              </a:rPr>
              <a:t>Делегатты жариялағанда осы ережелерді ұстанған жөн, мысалы:</a:t>
            </a:r>
            <a:endParaRPr lang="ru-KZ"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spcBef>
                <a:spcPts val="600"/>
              </a:spcBef>
              <a:spcAft>
                <a:spcPts val="600"/>
              </a:spcAft>
            </a:pPr>
            <a:r>
              <a:rPr lang="en-US" sz="2200" b="1" dirty="0">
                <a:solidFill>
                  <a:srgbClr val="800080"/>
                </a:solidFill>
                <a:effectLst/>
                <a:latin typeface="Times New Roman" panose="02020603050405020304" pitchFamily="18" charset="0"/>
                <a:ea typeface="Times New Roman" panose="02020603050405020304" pitchFamily="18" charset="0"/>
                <a:cs typeface="Times New Roman" panose="02020603050405020304" pitchFamily="18" charset="0"/>
              </a:rPr>
              <a:t>public delegate </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void</a:t>
            </a:r>
            <a:r>
              <a:rPr lang="en-US" sz="2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ZamenaEventHandler</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200" b="1" dirty="0">
                <a:solidFill>
                  <a:srgbClr val="800080"/>
                </a:solidFill>
                <a:effectLst/>
                <a:latin typeface="Times New Roman" panose="02020603050405020304" pitchFamily="18" charset="0"/>
                <a:ea typeface="Times New Roman" panose="02020603050405020304" pitchFamily="18" charset="0"/>
                <a:cs typeface="Times New Roman" panose="02020603050405020304" pitchFamily="18" charset="0"/>
              </a:rPr>
              <a:t>object</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sender,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ZamenaEventArgs</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arge</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endParaRPr lang="ru-KZ" sz="2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30170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500" b="1" dirty="0" err="1">
                <a:effectLst/>
                <a:latin typeface="Times New Roman" panose="02020603050405020304" pitchFamily="18" charset="0"/>
                <a:ea typeface="Times New Roman" panose="02020603050405020304" pitchFamily="18" charset="0"/>
              </a:rPr>
              <a:t>Кластардың</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стандартты</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емес</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оқиғалары</a:t>
            </a:r>
            <a:r>
              <a:rPr lang="ru-RU" sz="2500" b="1" dirty="0">
                <a:effectLst/>
                <a:latin typeface="Times New Roman" panose="02020603050405020304" pitchFamily="18" charset="0"/>
                <a:ea typeface="Times New Roman" panose="02020603050405020304" pitchFamily="18" charset="0"/>
              </a:rPr>
              <a:t> </a:t>
            </a:r>
            <a:endParaRPr lang="ru-RU" sz="2500" b="1"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460242" y="764704"/>
            <a:ext cx="8223516" cy="5632311"/>
          </a:xfrm>
          <a:prstGeom prst="rect">
            <a:avLst/>
          </a:prstGeom>
          <a:noFill/>
        </p:spPr>
        <p:txBody>
          <a:bodyPr wrap="square">
            <a:spAutoFit/>
          </a:bodyPr>
          <a:lstStyle/>
          <a:p>
            <a:pPr indent="450215" algn="just"/>
            <a:r>
              <a:rPr lang="kk-KZ" sz="2500" dirty="0">
                <a:effectLst/>
                <a:latin typeface="Times New Roman" panose="02020603050405020304" pitchFamily="18" charset="0"/>
                <a:ea typeface="Times New Roman" panose="02020603050405020304" pitchFamily="18" charset="0"/>
                <a:cs typeface="Times New Roman" panose="02020603050405020304" pitchFamily="18" charset="0"/>
              </a:rPr>
              <a:t>Осы мысалда біз Zamena оқиғасын өңдеу үшін делегатты құрамыз, оқиға </a:t>
            </a:r>
            <a:r>
              <a:rPr lang="ru-RU" sz="2500" dirty="0">
                <a:effectLst/>
                <a:latin typeface="Times New Roman" panose="02020603050405020304" pitchFamily="18" charset="0"/>
                <a:ea typeface="Times New Roman" panose="02020603050405020304" pitchFamily="18" charset="0"/>
                <a:cs typeface="Times New Roman" panose="02020603050405020304" pitchFamily="18" charset="0"/>
              </a:rPr>
              <a:t>объект</a:t>
            </a:r>
            <a:r>
              <a:rPr lang="kk-KZ" sz="2500" dirty="0">
                <a:effectLst/>
                <a:latin typeface="Times New Roman" panose="02020603050405020304" pitchFamily="18" charset="0"/>
                <a:ea typeface="Times New Roman" panose="02020603050405020304" pitchFamily="18" charset="0"/>
                <a:cs typeface="Times New Roman" panose="02020603050405020304" pitchFamily="18" charset="0"/>
              </a:rPr>
              <a:t>т</a:t>
            </a:r>
            <a:r>
              <a:rPr lang="ru-RU" sz="2500" dirty="0">
                <a:effectLst/>
                <a:latin typeface="Times New Roman" panose="02020603050405020304" pitchFamily="18" charset="0"/>
                <a:ea typeface="Times New Roman" panose="02020603050405020304" pitchFamily="18" charset="0"/>
                <a:cs typeface="Times New Roman" panose="02020603050405020304" pitchFamily="18" charset="0"/>
              </a:rPr>
              <a:t>е</a:t>
            </a:r>
            <a:r>
              <a:rPr lang="kk-KZ" sz="2500" dirty="0">
                <a:effectLst/>
                <a:latin typeface="Times New Roman" panose="02020603050405020304" pitchFamily="18" charset="0"/>
                <a:ea typeface="Times New Roman" panose="02020603050405020304" pitchFamily="18" charset="0"/>
                <a:cs typeface="Times New Roman" panose="02020603050405020304" pitchFamily="18" charset="0"/>
              </a:rPr>
              <a:t> – оқиға көзінде пайда болатын өзгерістермен байланысты. Делегат сипаттамасында екі аргумент көрсетілген: оқиғаны туындатқан sender объекті және оқиғаға байланысты параметрлері бар ZamenaEventArgs типіндегі arge объекті.</a:t>
            </a:r>
            <a:endParaRPr lang="ru-KZ"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kk-KZ" sz="2500" dirty="0">
                <a:effectLst/>
                <a:latin typeface="Times New Roman" panose="02020603050405020304" pitchFamily="18" charset="0"/>
                <a:ea typeface="Times New Roman" panose="02020603050405020304" pitchFamily="18" charset="0"/>
                <a:cs typeface="Times New Roman" panose="02020603050405020304" pitchFamily="18" charset="0"/>
              </a:rPr>
              <a:t>Бізге массив индексін ғана беру керек болғандықтан, ZamenaEventArgs класын мына тәртіпте анықтау дұрыс болады:</a:t>
            </a:r>
            <a:endParaRPr lang="ru-KZ"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spcBef>
                <a:spcPts val="600"/>
              </a:spcBef>
            </a:pPr>
            <a:r>
              <a:rPr lang="en-US" sz="2500" b="1" dirty="0">
                <a:effectLst/>
                <a:latin typeface="Times New Roman" panose="02020603050405020304" pitchFamily="18" charset="0"/>
                <a:ea typeface="Times New Roman" panose="02020603050405020304" pitchFamily="18" charset="0"/>
                <a:cs typeface="Times New Roman" panose="02020603050405020304" pitchFamily="18" charset="0"/>
              </a:rPr>
              <a:t>public class </a:t>
            </a:r>
            <a:r>
              <a:rPr lang="en-US" sz="2500" b="1" dirty="0" err="1">
                <a:effectLst/>
                <a:latin typeface="Times New Roman" panose="02020603050405020304" pitchFamily="18" charset="0"/>
                <a:ea typeface="Times New Roman" panose="02020603050405020304" pitchFamily="18" charset="0"/>
                <a:cs typeface="Times New Roman" panose="02020603050405020304" pitchFamily="18" charset="0"/>
              </a:rPr>
              <a:t>ZamenaEventArgs</a:t>
            </a:r>
            <a:r>
              <a:rPr lang="en-US" sz="2500" b="1"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500" b="1" dirty="0" err="1">
                <a:effectLst/>
                <a:latin typeface="Times New Roman" panose="02020603050405020304" pitchFamily="18" charset="0"/>
                <a:ea typeface="Times New Roman" panose="02020603050405020304" pitchFamily="18" charset="0"/>
                <a:cs typeface="Times New Roman" panose="02020603050405020304" pitchFamily="18" charset="0"/>
              </a:rPr>
              <a:t>EventArgs</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r>
              <a:rPr lang="en-US" sz="25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500" b="1"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indent="450215" algn="l"/>
            <a:r>
              <a:rPr lang="en-US" sz="2500" b="1" dirty="0">
                <a:effectLst/>
                <a:latin typeface="Times New Roman" panose="02020603050405020304" pitchFamily="18" charset="0"/>
                <a:ea typeface="Times New Roman" panose="02020603050405020304" pitchFamily="18" charset="0"/>
                <a:cs typeface="Times New Roman" panose="02020603050405020304" pitchFamily="18" charset="0"/>
              </a:rPr>
              <a:t> public int item;</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spcAft>
                <a:spcPts val="600"/>
              </a:spcAft>
            </a:pPr>
            <a:r>
              <a:rPr lang="en-US" sz="25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endParaRPr lang="ru-KZ" sz="25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0681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500" b="1" dirty="0" err="1">
                <a:effectLst/>
                <a:latin typeface="Times New Roman" panose="02020603050405020304" pitchFamily="18" charset="0"/>
                <a:ea typeface="Times New Roman" panose="02020603050405020304" pitchFamily="18" charset="0"/>
              </a:rPr>
              <a:t>Кластардың</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стандартты</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емес</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оқиғалары</a:t>
            </a:r>
            <a:r>
              <a:rPr lang="ru-RU" sz="2500" b="1" dirty="0">
                <a:effectLst/>
                <a:latin typeface="Times New Roman" panose="02020603050405020304" pitchFamily="18" charset="0"/>
                <a:ea typeface="Times New Roman" panose="02020603050405020304" pitchFamily="18" charset="0"/>
              </a:rPr>
              <a:t> </a:t>
            </a:r>
            <a:endParaRPr lang="ru-RU" sz="2500" b="1"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460242" y="764704"/>
            <a:ext cx="8223516" cy="2554545"/>
          </a:xfrm>
          <a:prstGeom prst="rect">
            <a:avLst/>
          </a:prstGeom>
          <a:noFill/>
        </p:spPr>
        <p:txBody>
          <a:bodyPr wrap="square">
            <a:spAutoFit/>
          </a:bodyPr>
          <a:lstStyle/>
          <a:p>
            <a:pPr indent="450215" algn="just"/>
            <a:r>
              <a:rPr lang="kk-KZ" sz="2000" dirty="0">
                <a:effectLst/>
                <a:latin typeface="Times New Roman" panose="02020603050405020304" pitchFamily="18" charset="0"/>
                <a:ea typeface="Times New Roman" panose="02020603050405020304" pitchFamily="18" charset="0"/>
              </a:rPr>
              <a:t>Оқиғаларды өңдеу механизмін жүзеге асырудың келесі кезеңі - оқиға көзі (sender) болатын класты анықтау. Осы әдіс арнайы жазылу пішімінде болады және көбінесе оған сәйкес делегаттың жазылу пішімімен анықталады. Әдіске қол жеткізу спецификаторын анықтағаннан кейін (эдетте public) event қызметтік сөзі жазылады, одан кейін делегат анықтайтын тип және оқиға атауы көрсетіледі. </a:t>
            </a:r>
            <a:endParaRPr lang="ru-KZ" sz="2000" dirty="0">
              <a:effectLst/>
              <a:latin typeface="Times New Roman" panose="02020603050405020304" pitchFamily="18" charset="0"/>
              <a:ea typeface="Times New Roman" panose="02020603050405020304" pitchFamily="18" charset="0"/>
            </a:endParaRPr>
          </a:p>
          <a:p>
            <a:pPr indent="449580"/>
            <a:r>
              <a:rPr lang="en-US" sz="2000" b="1" dirty="0">
                <a:effectLst/>
                <a:latin typeface="Times New Roman" panose="02020603050405020304" pitchFamily="18" charset="0"/>
                <a:ea typeface="Times New Roman" panose="02020603050405020304" pitchFamily="18" charset="0"/>
              </a:rPr>
              <a:t>public event </a:t>
            </a:r>
            <a:r>
              <a:rPr lang="en-US" sz="2000" b="1" dirty="0" err="1">
                <a:effectLst/>
                <a:latin typeface="Times New Roman" panose="02020603050405020304" pitchFamily="18" charset="0"/>
                <a:ea typeface="Times New Roman" panose="02020603050405020304" pitchFamily="18" charset="0"/>
              </a:rPr>
              <a:t>ZamenaEventHandler</a:t>
            </a:r>
            <a:r>
              <a:rPr lang="ru-RU" sz="2000" b="1" dirty="0">
                <a:effectLst/>
                <a:latin typeface="Times New Roman" panose="02020603050405020304" pitchFamily="18" charset="0"/>
                <a:ea typeface="Times New Roman" panose="02020603050405020304" pitchFamily="18" charset="0"/>
              </a:rPr>
              <a:t>  </a:t>
            </a:r>
            <a:r>
              <a:rPr lang="en-US" sz="2000" b="1" dirty="0" err="1">
                <a:effectLst/>
                <a:latin typeface="Times New Roman" panose="02020603050405020304" pitchFamily="18" charset="0"/>
                <a:ea typeface="Times New Roman" panose="02020603050405020304" pitchFamily="18" charset="0"/>
              </a:rPr>
              <a:t>Zamena</a:t>
            </a:r>
            <a:r>
              <a:rPr lang="ru-RU" sz="2000" b="1" dirty="0">
                <a:effectLst/>
                <a:latin typeface="Times New Roman" panose="02020603050405020304" pitchFamily="18" charset="0"/>
                <a:ea typeface="Times New Roman" panose="02020603050405020304" pitchFamily="18" charset="0"/>
              </a:rPr>
              <a:t>;</a:t>
            </a:r>
            <a:endParaRPr lang="ru-KZ" sz="2000" b="1" dirty="0">
              <a:effectLst/>
              <a:latin typeface="Times New Roman" panose="02020603050405020304" pitchFamily="18" charset="0"/>
              <a:ea typeface="Times New Roman" panose="02020603050405020304" pitchFamily="18" charset="0"/>
            </a:endParaRPr>
          </a:p>
          <a:p>
            <a:pPr indent="450215" algn="just"/>
            <a:endParaRPr lang="ru-KZ"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F17B4194-1CFD-47B4-B2BA-A8C11B26289E}"/>
              </a:ext>
            </a:extLst>
          </p:cNvPr>
          <p:cNvSpPr txBox="1"/>
          <p:nvPr/>
        </p:nvSpPr>
        <p:spPr>
          <a:xfrm>
            <a:off x="287524" y="3140968"/>
            <a:ext cx="8396234" cy="3170099"/>
          </a:xfrm>
          <a:prstGeom prst="rect">
            <a:avLst/>
          </a:prstGeom>
          <a:noFill/>
        </p:spPr>
        <p:txBody>
          <a:bodyPr wrap="square">
            <a:spAutoFit/>
          </a:bodyPr>
          <a:lstStyle/>
          <a:p>
            <a:pPr indent="450215" algn="just"/>
            <a:r>
              <a:rPr lang="kk-KZ" sz="2000" dirty="0">
                <a:effectLst/>
                <a:latin typeface="Times New Roman" panose="02020603050405020304" pitchFamily="18" charset="0"/>
                <a:ea typeface="Times New Roman" panose="02020603050405020304" pitchFamily="18" charset="0"/>
                <a:cs typeface="Times New Roman" panose="02020603050405020304" pitchFamily="18" charset="0"/>
              </a:rPr>
              <a:t>Кластың толық сипаттмасы мана түрде болады: </a:t>
            </a:r>
            <a:endParaRPr lang="ru-KZ"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class </a:t>
            </a: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sobit</a:t>
            </a:r>
            <a:endParaRPr lang="ru-KZ"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public event </a:t>
            </a: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ZamenaEventHandler</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Zamena</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public void prov(</a:t>
            </a: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ZamenaEventArgs</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arge</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if (</a:t>
            </a: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masi</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arge.item</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&lt; 0) </a:t>
            </a:r>
            <a:endParaRPr lang="ru-KZ"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Zamena</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err="1">
                <a:effectLst/>
                <a:latin typeface="Times New Roman" panose="02020603050405020304" pitchFamily="18" charset="0"/>
                <a:ea typeface="Times New Roman" panose="02020603050405020304" pitchFamily="18" charset="0"/>
                <a:cs typeface="Times New Roman" panose="02020603050405020304" pitchFamily="18" charset="0"/>
              </a:rPr>
              <a:t>this,arge</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8043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500" b="1" dirty="0" err="1">
                <a:effectLst/>
                <a:latin typeface="Times New Roman" panose="02020603050405020304" pitchFamily="18" charset="0"/>
                <a:ea typeface="Times New Roman" panose="02020603050405020304" pitchFamily="18" charset="0"/>
              </a:rPr>
              <a:t>Кластардың</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стандартты</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емес</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оқиғалары</a:t>
            </a:r>
            <a:r>
              <a:rPr lang="ru-RU" sz="2500" b="1" dirty="0">
                <a:effectLst/>
                <a:latin typeface="Times New Roman" panose="02020603050405020304" pitchFamily="18" charset="0"/>
                <a:ea typeface="Times New Roman" panose="02020603050405020304" pitchFamily="18" charset="0"/>
              </a:rPr>
              <a:t> </a:t>
            </a:r>
            <a:endParaRPr lang="ru-RU" sz="2500" b="1"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460242" y="764704"/>
            <a:ext cx="8223516" cy="5863144"/>
          </a:xfrm>
          <a:prstGeom prst="rect">
            <a:avLst/>
          </a:prstGeom>
          <a:noFill/>
        </p:spPr>
        <p:txBody>
          <a:bodyPr wrap="square">
            <a:spAutoFit/>
          </a:bodyPr>
          <a:lstStyle/>
          <a:p>
            <a:pPr indent="450215" algn="just"/>
            <a:r>
              <a:rPr lang="kk-KZ" sz="2500" dirty="0">
                <a:effectLst/>
                <a:latin typeface="Times New Roman" panose="02020603050405020304" pitchFamily="18" charset="0"/>
                <a:ea typeface="Times New Roman" panose="02020603050405020304" pitchFamily="18" charset="0"/>
              </a:rPr>
              <a:t>Оқиғаларды өңдеу механизмін жүзеге асырудың келесі кезеңінде оқиғаларды қабылдаушы кластарды анықтау керек. Осы кластардың ерекшелігі – оларда оқиғалар өңдеуіштерінің әдістері болуы керек. Әдістердің жазылу пішімі сәйкес делегаттың жазылу пішіміне сай болуы керек. Мысалы:</a:t>
            </a:r>
            <a:endParaRPr lang="ru-KZ" sz="2500" dirty="0">
              <a:effectLst/>
              <a:latin typeface="Times New Roman" panose="02020603050405020304" pitchFamily="18" charset="0"/>
              <a:ea typeface="Times New Roman" panose="02020603050405020304" pitchFamily="18" charset="0"/>
            </a:endParaRPr>
          </a:p>
          <a:p>
            <a:pPr indent="450215" algn="l"/>
            <a:r>
              <a:rPr lang="en-US" sz="2500" b="1" dirty="0">
                <a:solidFill>
                  <a:srgbClr val="FF0000"/>
                </a:solidFill>
                <a:effectLst/>
                <a:latin typeface="Courier New" panose="02070309020205020404" pitchFamily="49" charset="0"/>
                <a:ea typeface="Times New Roman" panose="02020603050405020304" pitchFamily="18" charset="0"/>
              </a:rPr>
              <a:t> </a:t>
            </a:r>
            <a:r>
              <a:rPr lang="en-US" sz="2500" b="1" dirty="0">
                <a:effectLst/>
                <a:latin typeface="Courier New" panose="02070309020205020404" pitchFamily="49" charset="0"/>
                <a:ea typeface="Times New Roman" panose="02020603050405020304" pitchFamily="18" charset="0"/>
              </a:rPr>
              <a:t>class zam1</a:t>
            </a:r>
            <a:endParaRPr lang="ru-KZ" sz="2500" b="1" dirty="0">
              <a:effectLst/>
              <a:latin typeface="Times New Roman" panose="02020603050405020304" pitchFamily="18" charset="0"/>
              <a:ea typeface="Times New Roman" panose="02020603050405020304" pitchFamily="18" charset="0"/>
            </a:endParaRPr>
          </a:p>
          <a:p>
            <a:pPr indent="450215" algn="l"/>
            <a:r>
              <a:rPr lang="en-US" sz="2500" b="1" dirty="0">
                <a:effectLst/>
                <a:latin typeface="Courier New" panose="02070309020205020404" pitchFamily="49" charset="0"/>
                <a:ea typeface="Times New Roman" panose="02020603050405020304" pitchFamily="18" charset="0"/>
              </a:rPr>
              <a:t> {</a:t>
            </a:r>
            <a:endParaRPr lang="ru-KZ" sz="2500" b="1" dirty="0">
              <a:effectLst/>
              <a:latin typeface="Times New Roman" panose="02020603050405020304" pitchFamily="18" charset="0"/>
              <a:ea typeface="Times New Roman" panose="02020603050405020304" pitchFamily="18" charset="0"/>
            </a:endParaRPr>
          </a:p>
          <a:p>
            <a:pPr indent="450215" algn="l"/>
            <a:r>
              <a:rPr lang="en-US" sz="2500" b="1" dirty="0">
                <a:effectLst/>
                <a:latin typeface="Courier New" panose="02070309020205020404" pitchFamily="49" charset="0"/>
                <a:ea typeface="Times New Roman" panose="02020603050405020304" pitchFamily="18" charset="0"/>
              </a:rPr>
              <a:t> public void OnZam1(object sender, </a:t>
            </a:r>
            <a:r>
              <a:rPr lang="en-US" sz="2500" b="1" dirty="0" err="1">
                <a:effectLst/>
                <a:latin typeface="Courier New" panose="02070309020205020404" pitchFamily="49" charset="0"/>
                <a:ea typeface="Times New Roman" panose="02020603050405020304" pitchFamily="18" charset="0"/>
              </a:rPr>
              <a:t>ZamenaEventArgs</a:t>
            </a:r>
            <a:r>
              <a:rPr lang="en-US" sz="2500" b="1" dirty="0">
                <a:effectLst/>
                <a:latin typeface="Courier New" panose="02070309020205020404" pitchFamily="49" charset="0"/>
                <a:ea typeface="Times New Roman" panose="02020603050405020304" pitchFamily="18" charset="0"/>
              </a:rPr>
              <a:t> e)</a:t>
            </a:r>
            <a:endParaRPr lang="ru-KZ" sz="2500" b="1" dirty="0">
              <a:effectLst/>
              <a:latin typeface="Times New Roman" panose="02020603050405020304" pitchFamily="18" charset="0"/>
              <a:ea typeface="Times New Roman" panose="02020603050405020304" pitchFamily="18" charset="0"/>
            </a:endParaRPr>
          </a:p>
          <a:p>
            <a:pPr indent="450215" algn="l"/>
            <a:r>
              <a:rPr lang="en-US" sz="2500" b="1" dirty="0">
                <a:effectLst/>
                <a:latin typeface="Courier New" panose="02070309020205020404" pitchFamily="49" charset="0"/>
                <a:ea typeface="Times New Roman" panose="02020603050405020304" pitchFamily="18" charset="0"/>
              </a:rPr>
              <a:t> {</a:t>
            </a:r>
            <a:endParaRPr lang="ru-KZ" sz="2500" b="1" dirty="0">
              <a:effectLst/>
              <a:latin typeface="Times New Roman" panose="02020603050405020304" pitchFamily="18" charset="0"/>
              <a:ea typeface="Times New Roman" panose="02020603050405020304" pitchFamily="18" charset="0"/>
            </a:endParaRPr>
          </a:p>
          <a:p>
            <a:pPr indent="450215" algn="l"/>
            <a:r>
              <a:rPr lang="en-US" sz="2500" b="1" dirty="0">
                <a:effectLst/>
                <a:latin typeface="Courier New" panose="02070309020205020404" pitchFamily="49" charset="0"/>
                <a:ea typeface="Times New Roman" panose="02020603050405020304" pitchFamily="18" charset="0"/>
              </a:rPr>
              <a:t>  </a:t>
            </a:r>
            <a:r>
              <a:rPr lang="en-US" sz="2500" b="1" dirty="0" err="1">
                <a:effectLst/>
                <a:latin typeface="Courier New" panose="02070309020205020404" pitchFamily="49" charset="0"/>
                <a:ea typeface="Times New Roman" panose="02020603050405020304" pitchFamily="18" charset="0"/>
              </a:rPr>
              <a:t>masi</a:t>
            </a:r>
            <a:r>
              <a:rPr lang="en-US" sz="2500" b="1" dirty="0">
                <a:effectLst/>
                <a:latin typeface="Courier New" panose="02070309020205020404" pitchFamily="49" charset="0"/>
                <a:ea typeface="Times New Roman" panose="02020603050405020304" pitchFamily="18" charset="0"/>
              </a:rPr>
              <a:t>[</a:t>
            </a:r>
            <a:r>
              <a:rPr lang="en-US" sz="2500" b="1" dirty="0" err="1">
                <a:effectLst/>
                <a:latin typeface="Courier New" panose="02070309020205020404" pitchFamily="49" charset="0"/>
                <a:ea typeface="Times New Roman" panose="02020603050405020304" pitchFamily="18" charset="0"/>
              </a:rPr>
              <a:t>e.item</a:t>
            </a:r>
            <a:r>
              <a:rPr lang="en-US" sz="2500" b="1" dirty="0">
                <a:effectLst/>
                <a:latin typeface="Courier New" panose="02070309020205020404" pitchFamily="49" charset="0"/>
                <a:ea typeface="Times New Roman" panose="02020603050405020304" pitchFamily="18" charset="0"/>
              </a:rPr>
              <a:t>] = </a:t>
            </a:r>
            <a:r>
              <a:rPr lang="en-US" sz="2500" b="1" dirty="0" err="1">
                <a:effectLst/>
                <a:latin typeface="Courier New" panose="02070309020205020404" pitchFamily="49" charset="0"/>
                <a:ea typeface="Times New Roman" panose="02020603050405020304" pitchFamily="18" charset="0"/>
              </a:rPr>
              <a:t>masi</a:t>
            </a:r>
            <a:r>
              <a:rPr lang="en-US" sz="2500" b="1" dirty="0">
                <a:effectLst/>
                <a:latin typeface="Courier New" panose="02070309020205020404" pitchFamily="49" charset="0"/>
                <a:ea typeface="Times New Roman" panose="02020603050405020304" pitchFamily="18" charset="0"/>
              </a:rPr>
              <a:t>[</a:t>
            </a:r>
            <a:r>
              <a:rPr lang="en-US" sz="2500" b="1" dirty="0" err="1">
                <a:effectLst/>
                <a:latin typeface="Courier New" panose="02070309020205020404" pitchFamily="49" charset="0"/>
                <a:ea typeface="Times New Roman" panose="02020603050405020304" pitchFamily="18" charset="0"/>
              </a:rPr>
              <a:t>e.item</a:t>
            </a:r>
            <a:r>
              <a:rPr lang="en-US" sz="2500" b="1" dirty="0">
                <a:effectLst/>
                <a:latin typeface="Courier New" panose="02070309020205020404" pitchFamily="49" charset="0"/>
                <a:ea typeface="Times New Roman" panose="02020603050405020304" pitchFamily="18" charset="0"/>
              </a:rPr>
              <a:t>] * (-1);</a:t>
            </a:r>
            <a:endParaRPr lang="ru-KZ" sz="2500" b="1" dirty="0">
              <a:effectLst/>
              <a:latin typeface="Times New Roman" panose="02020603050405020304" pitchFamily="18" charset="0"/>
              <a:ea typeface="Times New Roman" panose="02020603050405020304" pitchFamily="18" charset="0"/>
            </a:endParaRPr>
          </a:p>
          <a:p>
            <a:pPr indent="450215" algn="l"/>
            <a:r>
              <a:rPr lang="en-US" sz="2500" b="1" dirty="0">
                <a:effectLst/>
                <a:latin typeface="Courier New" panose="02070309020205020404" pitchFamily="49" charset="0"/>
                <a:ea typeface="Times New Roman" panose="02020603050405020304" pitchFamily="18" charset="0"/>
              </a:rPr>
              <a:t> }</a:t>
            </a:r>
            <a:endParaRPr lang="ru-KZ" sz="2500" b="1" dirty="0">
              <a:effectLst/>
              <a:latin typeface="Times New Roman" panose="02020603050405020304" pitchFamily="18" charset="0"/>
              <a:ea typeface="Times New Roman" panose="02020603050405020304" pitchFamily="18" charset="0"/>
            </a:endParaRPr>
          </a:p>
          <a:p>
            <a:pPr indent="450215" algn="l"/>
            <a:r>
              <a:rPr lang="en-US" sz="2500" b="1" dirty="0">
                <a:effectLst/>
                <a:latin typeface="Courier New" panose="02070309020205020404" pitchFamily="49" charset="0"/>
                <a:ea typeface="Times New Roman" panose="02020603050405020304" pitchFamily="18" charset="0"/>
              </a:rPr>
              <a:t> }</a:t>
            </a:r>
            <a:endParaRPr lang="ru-KZ" sz="2500" b="1" dirty="0">
              <a:effectLst/>
              <a:latin typeface="Times New Roman" panose="02020603050405020304" pitchFamily="18" charset="0"/>
              <a:ea typeface="Times New Roman" panose="02020603050405020304" pitchFamily="18" charset="0"/>
            </a:endParaRPr>
          </a:p>
          <a:p>
            <a:pPr indent="450215" algn="just"/>
            <a:endParaRPr lang="ru-KZ" sz="25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0042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500" b="1" dirty="0" err="1">
                <a:effectLst/>
                <a:latin typeface="Times New Roman" panose="02020603050405020304" pitchFamily="18" charset="0"/>
                <a:ea typeface="Times New Roman" panose="02020603050405020304" pitchFamily="18" charset="0"/>
              </a:rPr>
              <a:t>Кластардың</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стандартты</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емес</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оқиғалары</a:t>
            </a:r>
            <a:r>
              <a:rPr lang="ru-RU" sz="2500" b="1" dirty="0">
                <a:effectLst/>
                <a:latin typeface="Times New Roman" panose="02020603050405020304" pitchFamily="18" charset="0"/>
                <a:ea typeface="Times New Roman" panose="02020603050405020304" pitchFamily="18" charset="0"/>
              </a:rPr>
              <a:t> </a:t>
            </a:r>
            <a:endParaRPr lang="ru-RU" sz="2500" b="1"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460242" y="764704"/>
            <a:ext cx="8223516" cy="6247864"/>
          </a:xfrm>
          <a:prstGeom prst="rect">
            <a:avLst/>
          </a:prstGeom>
          <a:noFill/>
        </p:spPr>
        <p:txBody>
          <a:bodyPr wrap="square">
            <a:spAutoFit/>
          </a:bodyPr>
          <a:lstStyle/>
          <a:p>
            <a:pPr indent="450215" algn="just"/>
            <a:r>
              <a:rPr lang="kk-KZ" sz="2500" dirty="0">
                <a:effectLst/>
                <a:latin typeface="Times New Roman" panose="02020603050405020304" pitchFamily="18" charset="0"/>
                <a:ea typeface="Times New Roman" panose="02020603050405020304" pitchFamily="18" charset="0"/>
                <a:cs typeface="Times New Roman" panose="02020603050405020304" pitchFamily="18" charset="0"/>
              </a:rPr>
              <a:t>Оқиғалар өңдеуіштерін тіркеу оқиғалар өңдеуіштерінің кластарының (кластар емес) объекттері үшін жүргізу керек. Ол тек қана қосымшаның жұмысы кезінде ғана мүмкін – объекттер (айнымалылыр) қосымшаның жұмысы кезінде ғана құрылады, мысалы, форманың инициализациясы барысында: </a:t>
            </a:r>
            <a:endParaRPr lang="ru-KZ"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S" sz="2500" b="1" dirty="0">
                <a:effectLst/>
                <a:latin typeface="Times New Roman" panose="02020603050405020304" pitchFamily="18" charset="0"/>
                <a:ea typeface="Times New Roman" panose="02020603050405020304" pitchFamily="18" charset="0"/>
                <a:cs typeface="Times New Roman" panose="02020603050405020304" pitchFamily="18" charset="0"/>
              </a:rPr>
              <a:t>public Form1()</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zam1 z1 = new zam1();</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zam2 z2 = new zam2();</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so.Zamena</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z1.OnZam1;</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so.Zamena</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z2.OnZam2;</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kk-KZ"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Қосымша жұмысын көрсету үшін екі батырма қолданылады </a:t>
            </a:r>
            <a:r>
              <a:rPr lang="en-US"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a:t>
            </a:r>
            <a:r>
              <a:rPr lang="ru-RU" sz="2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ассив</a:t>
            </a:r>
            <a:r>
              <a:rPr lang="kk-KZ"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ті құрк</a:t>
            </a:r>
            <a:r>
              <a:rPr lang="en-US"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және</a:t>
            </a:r>
            <a:r>
              <a:rPr lang="en-US"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kk-KZ"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a:t>
            </a:r>
            <a:r>
              <a:rPr lang="ru-RU" sz="2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ассив</a:t>
            </a:r>
            <a:r>
              <a:rPr lang="kk-KZ"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ті тексеру және оқиғаларды іске қосу</a:t>
            </a:r>
            <a:r>
              <a:rPr lang="en-US"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ru-KZ"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endParaRPr lang="ru-KZ" sz="25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09996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500" b="1" dirty="0" err="1">
                <a:effectLst/>
                <a:latin typeface="Times New Roman" panose="02020603050405020304" pitchFamily="18" charset="0"/>
                <a:ea typeface="Times New Roman" panose="02020603050405020304" pitchFamily="18" charset="0"/>
              </a:rPr>
              <a:t>Кластардың</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стандартты</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емес</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оқиғалары</a:t>
            </a:r>
            <a:r>
              <a:rPr lang="ru-RU" sz="2500" b="1" dirty="0">
                <a:effectLst/>
                <a:latin typeface="Times New Roman" panose="02020603050405020304" pitchFamily="18" charset="0"/>
                <a:ea typeface="Times New Roman" panose="02020603050405020304" pitchFamily="18" charset="0"/>
              </a:rPr>
              <a:t> </a:t>
            </a:r>
            <a:endParaRPr lang="ru-RU" sz="2500" b="1" dirty="0">
              <a:latin typeface="Times New Roman" pitchFamily="18" charset="0"/>
              <a:cs typeface="Times New Roman" pitchFamily="18" charset="0"/>
            </a:endParaRPr>
          </a:p>
        </p:txBody>
      </p:sp>
      <p:pic>
        <p:nvPicPr>
          <p:cNvPr id="4" name="Рисунок 3">
            <a:extLst>
              <a:ext uri="{FF2B5EF4-FFF2-40B4-BE49-F238E27FC236}">
                <a16:creationId xmlns:a16="http://schemas.microsoft.com/office/drawing/2014/main" id="{0952EB54-89F9-4E71-903A-5D37CF794F6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71600" y="1196752"/>
            <a:ext cx="7524836" cy="4392488"/>
          </a:xfrm>
          <a:prstGeom prst="rect">
            <a:avLst/>
          </a:prstGeom>
          <a:noFill/>
          <a:ln>
            <a:noFill/>
          </a:ln>
        </p:spPr>
      </p:pic>
    </p:spTree>
    <p:extLst>
      <p:ext uri="{BB962C8B-B14F-4D97-AF65-F5344CB8AC3E}">
        <p14:creationId xmlns:p14="http://schemas.microsoft.com/office/powerpoint/2010/main" val="1318279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539552" y="836712"/>
            <a:ext cx="8136904" cy="5755422"/>
          </a:xfrm>
          <a:prstGeom prst="rect">
            <a:avLst/>
          </a:prstGeom>
        </p:spPr>
        <p:txBody>
          <a:bodyPr wrap="square">
            <a:spAutoFit/>
          </a:bodyPr>
          <a:lstStyle/>
          <a:p>
            <a:pPr indent="450215" algn="just"/>
            <a:r>
              <a:rPr lang="kk-KZ" sz="2300" dirty="0">
                <a:solidFill>
                  <a:srgbClr val="000000"/>
                </a:solidFill>
                <a:effectLst/>
                <a:latin typeface="Times New Roman" panose="02020603050405020304" pitchFamily="18" charset="0"/>
                <a:ea typeface="Times New Roman" panose="02020603050405020304" pitchFamily="18" charset="0"/>
              </a:rPr>
              <a:t>Барлық объекттердің әдістері бірдей және бір кластың барлық объекттерінің оқиғалар жиыны бірдей болады. Бірақ пайда болған оқиғаларды өңдейтін әдістер әртүрлі болуы мүмкін. Мысалы, форманың екі батырмасының («Деректерді енгізу», «2-формаға көшу») Click оқиғалары бірдей, бірақ оқиғалар өңдеуіштері (олардың кодтары) әр түрлі.</a:t>
            </a:r>
            <a:endParaRPr lang="ru-KZ" sz="2300" dirty="0">
              <a:effectLst/>
              <a:latin typeface="Times New Roman" panose="02020603050405020304" pitchFamily="18" charset="0"/>
              <a:ea typeface="Times New Roman" panose="02020603050405020304" pitchFamily="18" charset="0"/>
            </a:endParaRPr>
          </a:p>
          <a:p>
            <a:pPr indent="450215" algn="just"/>
            <a:r>
              <a:rPr lang="kk-KZ" sz="2300" dirty="0">
                <a:solidFill>
                  <a:srgbClr val="000000"/>
                </a:solidFill>
                <a:effectLst/>
                <a:latin typeface="Times New Roman" panose="02020603050405020304" pitchFamily="18" charset="0"/>
                <a:ea typeface="Times New Roman" panose="02020603050405020304" pitchFamily="18" charset="0"/>
              </a:rPr>
              <a:t>Сонымен, оқиға класс қасиеті ретінде барлық объекттерге ортақ болады және кластың әрбір нақты данасы үшін оның жүзеге асырылуы әртүрлі болады. </a:t>
            </a:r>
          </a:p>
          <a:p>
            <a:pPr indent="450215" algn="just"/>
            <a:r>
              <a:rPr lang="kk-KZ" sz="2300" dirty="0">
                <a:solidFill>
                  <a:srgbClr val="000000"/>
                </a:solidFill>
                <a:effectLst/>
                <a:latin typeface="Times New Roman" panose="02020603050405020304" pitchFamily="18" charset="0"/>
                <a:ea typeface="Times New Roman" panose="02020603050405020304" pitchFamily="18" charset="0"/>
              </a:rPr>
              <a:t>Сонымен, класс оқиғалары дегеніміз –пайдаланушы әрекеттеріне немесе бағдарламадағы өзгерістерге класқа жауап беруіне мүмкіндік беретін арнайы әдістер.</a:t>
            </a:r>
            <a:endParaRPr lang="ru-KZ" sz="2300" dirty="0">
              <a:effectLst/>
              <a:latin typeface="Times New Roman" panose="02020603050405020304" pitchFamily="18" charset="0"/>
              <a:ea typeface="Times New Roman" panose="02020603050405020304" pitchFamily="18" charset="0"/>
            </a:endParaRPr>
          </a:p>
          <a:p>
            <a:pPr indent="450215" algn="just"/>
            <a:r>
              <a:rPr lang="kk-KZ" sz="2300" dirty="0">
                <a:solidFill>
                  <a:srgbClr val="000000"/>
                </a:solidFill>
                <a:effectLst/>
                <a:latin typeface="Times New Roman" panose="02020603050405020304" pitchFamily="18" charset="0"/>
                <a:ea typeface="Times New Roman" panose="02020603050405020304" pitchFamily="18" charset="0"/>
              </a:rPr>
              <a:t>Пайдаланушының көптеген әрекеттеріне оқиғалар өңдеуіштерінің үлгілері құрылып қойылған (Properties -&gt;Events).</a:t>
            </a:r>
            <a:endParaRPr lang="ru-KZ" sz="2300" dirty="0">
              <a:effectLst/>
              <a:latin typeface="Times New Roman" panose="02020603050405020304" pitchFamily="18" charset="0"/>
              <a:ea typeface="Times New Roman" panose="02020603050405020304" pitchFamily="18" charset="0"/>
            </a:endParaRPr>
          </a:p>
          <a:p>
            <a:pPr indent="450215" algn="just"/>
            <a:endParaRPr lang="ru-KZ" sz="23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48729340-D061-4D08-B795-F4D8BCB69FC8}"/>
              </a:ext>
            </a:extLst>
          </p:cNvPr>
          <p:cNvSpPr txBox="1"/>
          <p:nvPr/>
        </p:nvSpPr>
        <p:spPr>
          <a:xfrm>
            <a:off x="323528" y="153208"/>
            <a:ext cx="8352928" cy="784830"/>
          </a:xfrm>
          <a:prstGeom prst="rect">
            <a:avLst/>
          </a:prstGeom>
          <a:noFill/>
        </p:spPr>
        <p:txBody>
          <a:bodyPr wrap="square">
            <a:spAutoFit/>
          </a:bodyPr>
          <a:lstStyle/>
          <a:p>
            <a:pPr indent="450215" algn="ctr">
              <a:spcBef>
                <a:spcPts val="900"/>
              </a:spcBef>
              <a:spcAft>
                <a:spcPts val="600"/>
              </a:spcAft>
            </a:pPr>
            <a:r>
              <a:rPr lang="x-none" sz="4500" b="1" dirty="0">
                <a:effectLst/>
                <a:latin typeface="Times New Roman" panose="02020603050405020304" pitchFamily="18" charset="0"/>
                <a:ea typeface="Times New Roman" panose="02020603050405020304" pitchFamily="18" charset="0"/>
              </a:rPr>
              <a:t>Оқиға ұғымы</a:t>
            </a:r>
            <a:endParaRPr lang="ru-KZ" sz="45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224153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3000" b="1" dirty="0">
                <a:effectLst/>
                <a:latin typeface="Times New Roman" panose="02020603050405020304" pitchFamily="18" charset="0"/>
                <a:ea typeface="Times New Roman" panose="02020603050405020304" pitchFamily="18" charset="0"/>
              </a:rPr>
              <a:t>Visual Studio.NET ортасының жиі қолданылатын кейбір оқиғалары</a:t>
            </a:r>
            <a:endParaRPr lang="ru-RU" sz="3000" b="1" dirty="0">
              <a:latin typeface="Times New Roman" pitchFamily="18" charset="0"/>
              <a:cs typeface="Times New Roman" pitchFamily="18" charset="0"/>
            </a:endParaRPr>
          </a:p>
        </p:txBody>
      </p:sp>
      <p:sp>
        <p:nvSpPr>
          <p:cNvPr id="5" name="Прямоугольник 4"/>
          <p:cNvSpPr/>
          <p:nvPr/>
        </p:nvSpPr>
        <p:spPr>
          <a:xfrm>
            <a:off x="378320" y="1124744"/>
            <a:ext cx="8315859" cy="4708981"/>
          </a:xfrm>
          <a:prstGeom prst="rect">
            <a:avLst/>
          </a:prstGeom>
        </p:spPr>
        <p:txBody>
          <a:bodyPr wrap="square">
            <a:spAutoFit/>
          </a:bodyPr>
          <a:lstStyle/>
          <a:p>
            <a:pPr indent="450215" algn="just">
              <a:tabLst>
                <a:tab pos="342900" algn="l"/>
              </a:tabLst>
            </a:pPr>
            <a:r>
              <a:rPr lang="ru-KZ" sz="2000" dirty="0">
                <a:effectLst/>
                <a:latin typeface="Times New Roman" panose="02020603050405020304" pitchFamily="18" charset="0"/>
                <a:ea typeface="Times New Roman" panose="02020603050405020304" pitchFamily="18" charset="0"/>
              </a:rPr>
              <a:t> </a:t>
            </a:r>
            <a:r>
              <a:rPr lang="kk-KZ" sz="2000" dirty="0">
                <a:solidFill>
                  <a:srgbClr val="000000"/>
                </a:solidFill>
                <a:effectLst/>
                <a:latin typeface="Times New Roman" panose="02020603050405020304" pitchFamily="18" charset="0"/>
                <a:ea typeface="Times New Roman" panose="02020603050405020304" pitchFamily="18" charset="0"/>
              </a:rPr>
              <a:t>Windows–қосымшалардың әрбір басқару элементі үшін оқиғалардың өз жинағы анықталған. Оқиғалар өңдеуіштері бойынша үлгінің дайындамасы мына жолмен құрылады: керекті басқару элементінің Properties терезесіндегі, Events бетіндегі сәйкес оқиға атауының оң жағында орналасқан өрісті екі рет шерту.</a:t>
            </a:r>
            <a:endParaRPr lang="ru-KZ" sz="2000" dirty="0">
              <a:effectLst/>
              <a:latin typeface="Times New Roman" panose="02020603050405020304" pitchFamily="18" charset="0"/>
              <a:ea typeface="Times New Roman" panose="02020603050405020304" pitchFamily="18" charset="0"/>
            </a:endParaRPr>
          </a:p>
          <a:p>
            <a:pPr indent="450215" algn="just">
              <a:tabLst>
                <a:tab pos="342900" algn="l"/>
              </a:tabLst>
            </a:pPr>
            <a:r>
              <a:rPr lang="kk-KZ" sz="2000" dirty="0">
                <a:solidFill>
                  <a:srgbClr val="000000"/>
                </a:solidFill>
                <a:effectLst/>
                <a:latin typeface="Times New Roman" panose="02020603050405020304" pitchFamily="18" charset="0"/>
                <a:ea typeface="Times New Roman" panose="02020603050405020304" pitchFamily="18" charset="0"/>
              </a:rPr>
              <a:t>Басқару элементтерінде жиі қолданылатын оқиғалар:</a:t>
            </a:r>
            <a:endParaRPr lang="ru-KZ" sz="2000" dirty="0">
              <a:effectLst/>
              <a:latin typeface="Times New Roman" panose="02020603050405020304" pitchFamily="18" charset="0"/>
              <a:ea typeface="Times New Roman" panose="02020603050405020304" pitchFamily="18" charset="0"/>
            </a:endParaRPr>
          </a:p>
          <a:p>
            <a:pPr indent="450215" algn="just"/>
            <a:r>
              <a:rPr lang="kk-KZ" sz="2000" b="1" dirty="0">
                <a:solidFill>
                  <a:srgbClr val="000000"/>
                </a:solidFill>
                <a:effectLst/>
                <a:latin typeface="Times New Roman" panose="02020603050405020304" pitchFamily="18" charset="0"/>
                <a:ea typeface="Times New Roman" panose="02020603050405020304" pitchFamily="18" charset="0"/>
              </a:rPr>
              <a:t>Click, DoubleClick – тышқанды бір немесе екі рет шерту;</a:t>
            </a:r>
            <a:endParaRPr lang="ru-KZ" sz="2000" b="1" dirty="0">
              <a:effectLst/>
              <a:latin typeface="Times New Roman" panose="02020603050405020304" pitchFamily="18" charset="0"/>
              <a:ea typeface="Times New Roman" panose="02020603050405020304" pitchFamily="18" charset="0"/>
            </a:endParaRPr>
          </a:p>
          <a:p>
            <a:pPr indent="450215" algn="just"/>
            <a:r>
              <a:rPr lang="kk-KZ" sz="2000" b="1" dirty="0">
                <a:solidFill>
                  <a:srgbClr val="000000"/>
                </a:solidFill>
                <a:effectLst/>
                <a:latin typeface="Times New Roman" panose="02020603050405020304" pitchFamily="18" charset="0"/>
                <a:ea typeface="Times New Roman" panose="02020603050405020304" pitchFamily="18" charset="0"/>
              </a:rPr>
              <a:t>KeyDown, KeyUp – кез келген пернені (пернелер тіркестері) басу немесе оны жіберу;</a:t>
            </a:r>
            <a:endParaRPr lang="ru-KZ" sz="2000" b="1" dirty="0">
              <a:effectLst/>
              <a:latin typeface="Times New Roman" panose="02020603050405020304" pitchFamily="18" charset="0"/>
              <a:ea typeface="Times New Roman" panose="02020603050405020304" pitchFamily="18" charset="0"/>
            </a:endParaRPr>
          </a:p>
          <a:p>
            <a:pPr indent="450215" algn="just"/>
            <a:r>
              <a:rPr lang="kk-KZ" sz="2000" b="1" dirty="0">
                <a:solidFill>
                  <a:srgbClr val="000000"/>
                </a:solidFill>
                <a:effectLst/>
                <a:latin typeface="Times New Roman" panose="02020603050405020304" pitchFamily="18" charset="0"/>
                <a:ea typeface="Times New Roman" panose="02020603050405020304" pitchFamily="18" charset="0"/>
              </a:rPr>
              <a:t>KeyPress – пернені басу (ASCII-коды бар);</a:t>
            </a:r>
            <a:endParaRPr lang="ru-KZ" sz="2000" b="1" dirty="0">
              <a:effectLst/>
              <a:latin typeface="Times New Roman" panose="02020603050405020304" pitchFamily="18" charset="0"/>
              <a:ea typeface="Times New Roman" panose="02020603050405020304" pitchFamily="18" charset="0"/>
            </a:endParaRPr>
          </a:p>
          <a:p>
            <a:pPr indent="450215" algn="just"/>
            <a:r>
              <a:rPr lang="kk-KZ" sz="2000" b="1" dirty="0">
                <a:solidFill>
                  <a:srgbClr val="000000"/>
                </a:solidFill>
                <a:effectLst/>
                <a:latin typeface="Times New Roman" panose="02020603050405020304" pitchFamily="18" charset="0"/>
                <a:ea typeface="Times New Roman" panose="02020603050405020304" pitchFamily="18" charset="0"/>
              </a:rPr>
              <a:t>MouseDown, MouseUp – тышқан батырмасын басу немесе оны жіберу;</a:t>
            </a:r>
            <a:endParaRPr lang="ru-KZ" sz="2000" b="1" dirty="0">
              <a:effectLst/>
              <a:latin typeface="Times New Roman" panose="02020603050405020304" pitchFamily="18" charset="0"/>
              <a:ea typeface="Times New Roman" panose="02020603050405020304" pitchFamily="18" charset="0"/>
            </a:endParaRPr>
          </a:p>
          <a:p>
            <a:pPr indent="450215" algn="just"/>
            <a:r>
              <a:rPr lang="kk-KZ" sz="2000" b="1" dirty="0">
                <a:solidFill>
                  <a:srgbClr val="000000"/>
                </a:solidFill>
                <a:effectLst/>
                <a:latin typeface="Times New Roman" panose="02020603050405020304" pitchFamily="18" charset="0"/>
                <a:ea typeface="Times New Roman" panose="02020603050405020304" pitchFamily="18" charset="0"/>
              </a:rPr>
              <a:t>MouseMove – тышқан орнын ауыстыру; </a:t>
            </a:r>
            <a:endParaRPr lang="ru-KZ" sz="2000" b="1" dirty="0">
              <a:effectLst/>
              <a:latin typeface="Times New Roman" panose="02020603050405020304" pitchFamily="18" charset="0"/>
              <a:ea typeface="Times New Roman" panose="02020603050405020304" pitchFamily="18" charset="0"/>
            </a:endParaRPr>
          </a:p>
          <a:p>
            <a:pPr indent="450215" algn="just"/>
            <a:r>
              <a:rPr lang="kk-KZ" sz="2000" b="1" dirty="0">
                <a:solidFill>
                  <a:srgbClr val="000000"/>
                </a:solidFill>
                <a:effectLst/>
                <a:latin typeface="Times New Roman" panose="02020603050405020304" pitchFamily="18" charset="0"/>
                <a:ea typeface="Times New Roman" panose="02020603050405020304" pitchFamily="18" charset="0"/>
              </a:rPr>
              <a:t>Paint – форма кескінін салу керек болған кезде пайда болады.</a:t>
            </a:r>
            <a:endParaRPr lang="ru-KZ" sz="2000" b="1" dirty="0">
              <a:effectLst/>
              <a:latin typeface="Times New Roman" panose="02020603050405020304" pitchFamily="18" charset="0"/>
              <a:ea typeface="Times New Roman" panose="02020603050405020304" pitchFamily="18" charset="0"/>
            </a:endParaRPr>
          </a:p>
          <a:p>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385936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3000" b="1" dirty="0">
                <a:effectLst/>
                <a:latin typeface="Times New Roman" panose="02020603050405020304" pitchFamily="18" charset="0"/>
                <a:ea typeface="Times New Roman" panose="02020603050405020304" pitchFamily="18" charset="0"/>
              </a:rPr>
              <a:t>Visual Studio.NET ортасының жиі қолданылатын кейбір оқиғалары</a:t>
            </a:r>
            <a:endParaRPr lang="ru-RU" sz="3000" b="1" dirty="0">
              <a:latin typeface="Times New Roman" pitchFamily="18" charset="0"/>
              <a:cs typeface="Times New Roman" pitchFamily="18" charset="0"/>
            </a:endParaRPr>
          </a:p>
        </p:txBody>
      </p:sp>
      <p:sp>
        <p:nvSpPr>
          <p:cNvPr id="7" name="TextBox 6">
            <a:extLst>
              <a:ext uri="{FF2B5EF4-FFF2-40B4-BE49-F238E27FC236}">
                <a16:creationId xmlns:a16="http://schemas.microsoft.com/office/drawing/2014/main" id="{CDB676EA-E603-4352-AC89-2DB4742F353B}"/>
              </a:ext>
            </a:extLst>
          </p:cNvPr>
          <p:cNvSpPr txBox="1"/>
          <p:nvPr/>
        </p:nvSpPr>
        <p:spPr>
          <a:xfrm>
            <a:off x="467544" y="1412776"/>
            <a:ext cx="8352928" cy="2092881"/>
          </a:xfrm>
          <a:prstGeom prst="rect">
            <a:avLst/>
          </a:prstGeom>
          <a:noFill/>
        </p:spPr>
        <p:txBody>
          <a:bodyPr wrap="square">
            <a:spAutoFit/>
          </a:bodyPr>
          <a:lstStyle/>
          <a:p>
            <a:pPr indent="450215" algn="just"/>
            <a:r>
              <a:rPr lang="kk-KZ" sz="2500" dirty="0">
                <a:solidFill>
                  <a:srgbClr val="000000"/>
                </a:solidFill>
                <a:effectLst/>
                <a:latin typeface="Times New Roman" panose="02020603050405020304" pitchFamily="18" charset="0"/>
                <a:ea typeface="Times New Roman" panose="02020603050405020304" pitchFamily="18" charset="0"/>
              </a:rPr>
              <a:t>Мысалы, формада орналасқан «Басу» батырмасын екі рет шертсе, онда осы оқиғаның өңдеуіші құрылады, өңдеуіш тақырыбының жазылуы төменде көрсетілген: </a:t>
            </a:r>
            <a:endParaRPr lang="ru-KZ" sz="2500" dirty="0">
              <a:effectLst/>
              <a:latin typeface="Times New Roman" panose="02020603050405020304" pitchFamily="18" charset="0"/>
              <a:ea typeface="Times New Roman" panose="02020603050405020304" pitchFamily="18" charset="0"/>
            </a:endParaRPr>
          </a:p>
          <a:p>
            <a:pPr indent="450215" algn="l">
              <a:spcBef>
                <a:spcPts val="600"/>
              </a:spcBef>
              <a:spcAft>
                <a:spcPts val="600"/>
              </a:spcAft>
            </a:pPr>
            <a:r>
              <a:rPr lang="en-US" sz="2500" b="1" dirty="0">
                <a:solidFill>
                  <a:srgbClr val="000000"/>
                </a:solidFill>
                <a:effectLst/>
                <a:latin typeface="Courier New" panose="02070309020205020404" pitchFamily="49" charset="0"/>
                <a:ea typeface="Times New Roman" panose="02020603050405020304" pitchFamily="18" charset="0"/>
              </a:rPr>
              <a:t>private void button1_Click(object sender,</a:t>
            </a:r>
            <a:r>
              <a:rPr lang="kk-KZ" sz="2500" b="1" dirty="0">
                <a:solidFill>
                  <a:srgbClr val="000000"/>
                </a:solidFill>
                <a:effectLst/>
                <a:latin typeface="Courier New" panose="02070309020205020404" pitchFamily="49" charset="0"/>
                <a:ea typeface="Times New Roman" panose="02020603050405020304" pitchFamily="18" charset="0"/>
              </a:rPr>
              <a:t> </a:t>
            </a:r>
            <a:r>
              <a:rPr lang="en-US" sz="2500" b="1" dirty="0" err="1">
                <a:solidFill>
                  <a:srgbClr val="000000"/>
                </a:solidFill>
                <a:effectLst/>
                <a:latin typeface="Courier New" panose="02070309020205020404" pitchFamily="49" charset="0"/>
                <a:ea typeface="Times New Roman" panose="02020603050405020304" pitchFamily="18" charset="0"/>
              </a:rPr>
              <a:t>EventArgs</a:t>
            </a:r>
            <a:r>
              <a:rPr lang="en-US" sz="2500" b="1" dirty="0">
                <a:solidFill>
                  <a:srgbClr val="000000"/>
                </a:solidFill>
                <a:effectLst/>
                <a:latin typeface="Courier New" panose="02070309020205020404" pitchFamily="49" charset="0"/>
                <a:ea typeface="Times New Roman" panose="02020603050405020304" pitchFamily="18" charset="0"/>
              </a:rPr>
              <a:t> e).</a:t>
            </a:r>
            <a:endParaRPr lang="ru-KZ" sz="25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025336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3000" b="1" dirty="0">
                <a:effectLst/>
                <a:latin typeface="Times New Roman" panose="02020603050405020304" pitchFamily="18" charset="0"/>
                <a:ea typeface="Times New Roman" panose="02020603050405020304" pitchFamily="18" charset="0"/>
              </a:rPr>
              <a:t>Visual Studio.NET ортасының жиі қолданылатын кейбір оқиғалары</a:t>
            </a:r>
            <a:endParaRPr lang="ru-RU" sz="3000" b="1" dirty="0">
              <a:latin typeface="Times New Roman" pitchFamily="18" charset="0"/>
              <a:cs typeface="Times New Roman" pitchFamily="18" charset="0"/>
            </a:endParaRPr>
          </a:p>
        </p:txBody>
      </p:sp>
      <p:sp>
        <p:nvSpPr>
          <p:cNvPr id="7" name="TextBox 6">
            <a:extLst>
              <a:ext uri="{FF2B5EF4-FFF2-40B4-BE49-F238E27FC236}">
                <a16:creationId xmlns:a16="http://schemas.microsoft.com/office/drawing/2014/main" id="{CDB676EA-E603-4352-AC89-2DB4742F353B}"/>
              </a:ext>
            </a:extLst>
          </p:cNvPr>
          <p:cNvSpPr txBox="1"/>
          <p:nvPr/>
        </p:nvSpPr>
        <p:spPr>
          <a:xfrm>
            <a:off x="410140" y="1340768"/>
            <a:ext cx="8352928" cy="3554819"/>
          </a:xfrm>
          <a:prstGeom prst="rect">
            <a:avLst/>
          </a:prstGeom>
          <a:noFill/>
        </p:spPr>
        <p:txBody>
          <a:bodyPr wrap="square">
            <a:spAutoFit/>
          </a:bodyPr>
          <a:lstStyle/>
          <a:p>
            <a:pPr indent="450215" algn="just"/>
            <a:r>
              <a:rPr lang="kk-KZ" sz="2500" dirty="0">
                <a:effectLst/>
                <a:latin typeface="Times New Roman" panose="02020603050405020304" pitchFamily="18" charset="0"/>
                <a:ea typeface="Times New Roman" panose="02020603050405020304" pitchFamily="18" charset="0"/>
                <a:cs typeface="Times New Roman" panose="02020603050405020304" pitchFamily="18" charset="0"/>
              </a:rPr>
              <a:t>Егер бізге батырманы екі рет басу нәтижесінде пайда болған оқиғаны өңдеу керек болса, онда форманың оқиғаларында «KeyDown» оқиғасының оң жағында өрісті басу керек, нәтижесінде осы оқиғаның өңдеуіш үлгісі пайда болады, өңдеуіш тақырыбының жазылуы мына түрде болады: private void Form1_MouseDoubleClick(object sender, MouseEventArgs e).</a:t>
            </a:r>
            <a:endParaRPr lang="ru-KZ" sz="25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just"/>
            <a:r>
              <a:rPr lang="kk-KZ"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Мысал ретінде тағы екі </a:t>
            </a:r>
            <a:r>
              <a:rPr lang="kk-KZ" sz="2500" dirty="0">
                <a:effectLst/>
                <a:latin typeface="Times New Roman" panose="02020603050405020304" pitchFamily="18" charset="0"/>
                <a:ea typeface="Times New Roman" panose="02020603050405020304" pitchFamily="18" charset="0"/>
                <a:cs typeface="Times New Roman" panose="02020603050405020304" pitchFamily="18" charset="0"/>
              </a:rPr>
              <a:t>оқиға өңдеуішінің үлгілерін көрсетейік:</a:t>
            </a:r>
            <a:endParaRPr lang="ru-KZ" sz="25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CA5E4EC2-F85E-4B7A-BC13-966138947283}"/>
              </a:ext>
            </a:extLst>
          </p:cNvPr>
          <p:cNvSpPr txBox="1"/>
          <p:nvPr/>
        </p:nvSpPr>
        <p:spPr>
          <a:xfrm>
            <a:off x="287524" y="4895587"/>
            <a:ext cx="8475544" cy="1631216"/>
          </a:xfrm>
          <a:prstGeom prst="rect">
            <a:avLst/>
          </a:prstGeom>
          <a:noFill/>
        </p:spPr>
        <p:txBody>
          <a:bodyPr wrap="square">
            <a:spAutoFit/>
          </a:bodyPr>
          <a:lstStyle/>
          <a:p>
            <a:pPr indent="450215" algn="l">
              <a:spcBef>
                <a:spcPts val="600"/>
              </a:spcBef>
            </a:pP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private void textBox1_KeyDown(object sender, </a:t>
            </a:r>
            <a:r>
              <a:rPr lang="en-US"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KeyEventArgs</a:t>
            </a: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450215" algn="l">
              <a:spcAft>
                <a:spcPts val="600"/>
              </a:spcAft>
            </a:pPr>
            <a:r>
              <a:rPr lang="en-US"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private void Form1_MouseClick(object sender, </a:t>
            </a:r>
            <a:r>
              <a:rPr lang="en-US" sz="2500" b="1" dirty="0" err="1">
                <a:effectLst/>
                <a:latin typeface="Times New Roman" panose="02020603050405020304" pitchFamily="18" charset="0"/>
                <a:ea typeface="Times New Roman" panose="02020603050405020304" pitchFamily="18" charset="0"/>
                <a:cs typeface="Times New Roman" panose="02020603050405020304" pitchFamily="18" charset="0"/>
              </a:rPr>
              <a:t>MouseEventArgs</a:t>
            </a:r>
            <a:r>
              <a:rPr lang="en-US" sz="2500" b="1" dirty="0">
                <a:effectLst/>
                <a:latin typeface="Times New Roman" panose="02020603050405020304" pitchFamily="18" charset="0"/>
                <a:ea typeface="Times New Roman" panose="02020603050405020304" pitchFamily="18" charset="0"/>
                <a:cs typeface="Times New Roman" panose="02020603050405020304" pitchFamily="18" charset="0"/>
              </a:rPr>
              <a:t> e)</a:t>
            </a:r>
            <a:endParaRPr lang="ru-KZ" sz="25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6439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3000" b="1" dirty="0">
                <a:effectLst/>
                <a:latin typeface="Times New Roman" panose="02020603050405020304" pitchFamily="18" charset="0"/>
                <a:ea typeface="Times New Roman" panose="02020603050405020304" pitchFamily="18" charset="0"/>
              </a:rPr>
              <a:t>Visual Studio.NET ортасының жиі қолданылатын кейбір оқиғалары</a:t>
            </a:r>
            <a:endParaRPr lang="ru-RU" sz="3000" b="1"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CA5E4EC2-F85E-4B7A-BC13-966138947283}"/>
              </a:ext>
            </a:extLst>
          </p:cNvPr>
          <p:cNvSpPr txBox="1"/>
          <p:nvPr/>
        </p:nvSpPr>
        <p:spPr>
          <a:xfrm>
            <a:off x="334228" y="1412776"/>
            <a:ext cx="8475544" cy="861774"/>
          </a:xfrm>
          <a:prstGeom prst="rect">
            <a:avLst/>
          </a:prstGeom>
          <a:noFill/>
        </p:spPr>
        <p:txBody>
          <a:bodyPr wrap="square">
            <a:spAutoFit/>
          </a:bodyPr>
          <a:lstStyle/>
          <a:p>
            <a:pPr indent="450215" algn="l">
              <a:spcBef>
                <a:spcPts val="600"/>
              </a:spcBef>
            </a:pPr>
            <a:r>
              <a:rPr lang="en-US" sz="25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private void textBox1_KeyDown(object sender, </a:t>
            </a:r>
            <a:r>
              <a:rPr lang="en-US" sz="25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KeyEventArgs</a:t>
            </a:r>
            <a:r>
              <a:rPr lang="en-US" sz="25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e)</a:t>
            </a:r>
            <a:endParaRPr lang="ru-KZ" sz="25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524948" y="2274550"/>
            <a:ext cx="8223516" cy="4985980"/>
          </a:xfrm>
          <a:prstGeom prst="rect">
            <a:avLst/>
          </a:prstGeom>
          <a:noFill/>
        </p:spPr>
        <p:txBody>
          <a:bodyPr wrap="square">
            <a:spAutoFit/>
          </a:bodyPr>
          <a:lstStyle/>
          <a:p>
            <a:pPr indent="450215" algn="just"/>
            <a:r>
              <a:rPr lang="kk-KZ" sz="2500" dirty="0">
                <a:effectLst/>
                <a:latin typeface="Times New Roman" panose="02020603050405020304" pitchFamily="18" charset="0"/>
                <a:ea typeface="Times New Roman" panose="02020603050405020304" pitchFamily="18" charset="0"/>
              </a:rPr>
              <a:t>Жоғарыда жазылған терминологияға сәйкес барлық хабарламалар өңдеуіштерінің object (C# тілінде object класы кез келген класқа базалық класс болып келеді) типіндегі sender бірінші формалды параметрі </a:t>
            </a:r>
            <a:r>
              <a:rPr lang="kk-KZ" sz="2500" b="1" dirty="0">
                <a:effectLst/>
                <a:latin typeface="Times New Roman" panose="02020603050405020304" pitchFamily="18" charset="0"/>
                <a:ea typeface="Times New Roman" panose="02020603050405020304" pitchFamily="18" charset="0"/>
              </a:rPr>
              <a:t>хабарлама жіберуші </a:t>
            </a:r>
            <a:r>
              <a:rPr lang="kk-KZ" sz="2500" dirty="0">
                <a:effectLst/>
                <a:latin typeface="Times New Roman" panose="02020603050405020304" pitchFamily="18" charset="0"/>
                <a:ea typeface="Times New Roman" panose="02020603050405020304" pitchFamily="18" charset="0"/>
              </a:rPr>
              <a:t>болып табылады (хабарлама жіберуші).</a:t>
            </a:r>
            <a:endParaRPr lang="ru-KZ" sz="2500" dirty="0">
              <a:effectLst/>
              <a:latin typeface="Times New Roman" panose="02020603050405020304" pitchFamily="18" charset="0"/>
              <a:ea typeface="Times New Roman" panose="02020603050405020304" pitchFamily="18" charset="0"/>
            </a:endParaRPr>
          </a:p>
          <a:p>
            <a:pPr indent="342900" algn="just"/>
            <a:endParaRPr lang="en-US" sz="1800" dirty="0">
              <a:effectLst/>
              <a:latin typeface="Times New Roman" panose="02020603050405020304" pitchFamily="18" charset="0"/>
              <a:ea typeface="Times New Roman" panose="02020603050405020304" pitchFamily="18" charset="0"/>
            </a:endParaRPr>
          </a:p>
          <a:p>
            <a:pPr indent="342900" algn="just"/>
            <a:r>
              <a:rPr lang="ru-RU" sz="2500" dirty="0">
                <a:effectLst/>
                <a:latin typeface="Times New Roman" panose="02020603050405020304" pitchFamily="18" charset="0"/>
                <a:ea typeface="Times New Roman" panose="02020603050405020304" pitchFamily="18" charset="0"/>
              </a:rPr>
              <a:t>Во многих учебниках по программированию на языке </a:t>
            </a:r>
            <a:r>
              <a:rPr lang="en-US" sz="2500" dirty="0">
                <a:effectLst/>
                <a:latin typeface="Times New Roman" panose="02020603050405020304" pitchFamily="18" charset="0"/>
                <a:ea typeface="Times New Roman" panose="02020603050405020304" pitchFamily="18" charset="0"/>
              </a:rPr>
              <a:t>C</a:t>
            </a:r>
            <a:r>
              <a:rPr lang="ru-RU" sz="2500" dirty="0">
                <a:effectLst/>
                <a:latin typeface="Times New Roman" panose="02020603050405020304" pitchFamily="18" charset="0"/>
                <a:ea typeface="Times New Roman" panose="02020603050405020304" pitchFamily="18" charset="0"/>
              </a:rPr>
              <a:t># при пояснении механизма работы события используется модель «публикация – подписка», в которой один класс, являющийся отправителем сообщения (</a:t>
            </a:r>
            <a:r>
              <a:rPr lang="en-US" sz="2500" dirty="0">
                <a:effectLst/>
                <a:latin typeface="Times New Roman" panose="02020603050405020304" pitchFamily="18" charset="0"/>
                <a:ea typeface="Times New Roman" panose="02020603050405020304" pitchFamily="18" charset="0"/>
              </a:rPr>
              <a:t>sender</a:t>
            </a:r>
            <a:r>
              <a:rPr lang="ru-RU" sz="2500" dirty="0">
                <a:effectLst/>
                <a:latin typeface="Times New Roman" panose="02020603050405020304" pitchFamily="18" charset="0"/>
                <a:ea typeface="Times New Roman" panose="02020603050405020304" pitchFamily="18" charset="0"/>
              </a:rPr>
              <a:t>), публикует сообщение, а другие классы, являющиеся получателями сообщения (</a:t>
            </a:r>
            <a:r>
              <a:rPr lang="en-US" sz="2500" dirty="0">
                <a:effectLst/>
                <a:latin typeface="Times New Roman" panose="02020603050405020304" pitchFamily="18" charset="0"/>
                <a:ea typeface="Times New Roman" panose="02020603050405020304" pitchFamily="18" charset="0"/>
              </a:rPr>
              <a:t>receivers</a:t>
            </a:r>
            <a:r>
              <a:rPr lang="ru-RU" sz="2500" dirty="0">
                <a:effectLst/>
                <a:latin typeface="Times New Roman" panose="02020603050405020304" pitchFamily="18" charset="0"/>
                <a:ea typeface="Times New Roman" panose="02020603050405020304" pitchFamily="18" charset="0"/>
              </a:rPr>
              <a:t>), подписываются на получение этих сообщений. </a:t>
            </a:r>
            <a:endParaRPr lang="ru-KZ" sz="2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06785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kk-KZ" sz="3000" b="1" dirty="0">
                <a:effectLst/>
                <a:latin typeface="Times New Roman" panose="02020603050405020304" pitchFamily="18" charset="0"/>
                <a:ea typeface="Times New Roman" panose="02020603050405020304" pitchFamily="18" charset="0"/>
              </a:rPr>
              <a:t>Visual Studio.NET ортасының жиі қолданылатын кейбір оқиғалары</a:t>
            </a:r>
            <a:endParaRPr lang="ru-RU" sz="3000" b="1" dirty="0">
              <a:latin typeface="Times New Roman" pitchFamily="18" charset="0"/>
              <a:cs typeface="Times New Roman" pitchFamily="18" charset="0"/>
            </a:endParaRPr>
          </a:p>
        </p:txBody>
      </p:sp>
      <p:sp>
        <p:nvSpPr>
          <p:cNvPr id="5" name="TextBox 4">
            <a:extLst>
              <a:ext uri="{FF2B5EF4-FFF2-40B4-BE49-F238E27FC236}">
                <a16:creationId xmlns:a16="http://schemas.microsoft.com/office/drawing/2014/main" id="{CA5E4EC2-F85E-4B7A-BC13-966138947283}"/>
              </a:ext>
            </a:extLst>
          </p:cNvPr>
          <p:cNvSpPr txBox="1"/>
          <p:nvPr/>
        </p:nvSpPr>
        <p:spPr>
          <a:xfrm>
            <a:off x="524948" y="1412776"/>
            <a:ext cx="8475544" cy="861774"/>
          </a:xfrm>
          <a:prstGeom prst="rect">
            <a:avLst/>
          </a:prstGeom>
          <a:noFill/>
        </p:spPr>
        <p:txBody>
          <a:bodyPr wrap="square">
            <a:spAutoFit/>
          </a:bodyPr>
          <a:lstStyle/>
          <a:p>
            <a:pPr indent="450215" algn="l">
              <a:spcBef>
                <a:spcPts val="600"/>
              </a:spcBef>
            </a:pPr>
            <a:r>
              <a:rPr lang="en-US" sz="25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private void textBox1_KeyDown(object sender, </a:t>
            </a:r>
            <a:r>
              <a:rPr lang="en-US" sz="2500" b="1" dirty="0" err="1">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KeyEventArgs</a:t>
            </a:r>
            <a:r>
              <a:rPr lang="en-US" sz="25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e)</a:t>
            </a:r>
            <a:endParaRPr lang="ru-KZ" sz="25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524948" y="2274550"/>
            <a:ext cx="8223516" cy="3170099"/>
          </a:xfrm>
          <a:prstGeom prst="rect">
            <a:avLst/>
          </a:prstGeom>
          <a:noFill/>
        </p:spPr>
        <p:txBody>
          <a:bodyPr wrap="square">
            <a:spAutoFit/>
          </a:bodyPr>
          <a:lstStyle/>
          <a:p>
            <a:pPr indent="450215" algn="just"/>
            <a:r>
              <a:rPr lang="kk-KZ" sz="2500" dirty="0">
                <a:effectLst/>
                <a:latin typeface="Times New Roman" panose="02020603050405020304" pitchFamily="18" charset="0"/>
                <a:ea typeface="Times New Roman" panose="02020603050405020304" pitchFamily="18" charset="0"/>
              </a:rPr>
              <a:t>Оқиғалар өңдеуішінің үлгілеріндегі екінші формалды параметр объект типіндегі айнымалы (ХХХEventArgs класының объектіне сілтеме) болып келеді. Мысалы, тышқан өңдеуіші үшін тышқан меңзерінің e.X e.Y координаттарын алуға болады. </a:t>
            </a:r>
            <a:endParaRPr lang="ru-KZ" sz="2500" dirty="0">
              <a:effectLst/>
              <a:latin typeface="Times New Roman" panose="02020603050405020304" pitchFamily="18" charset="0"/>
              <a:ea typeface="Times New Roman" panose="02020603050405020304" pitchFamily="18" charset="0"/>
            </a:endParaRPr>
          </a:p>
          <a:p>
            <a:pPr indent="450215" algn="just"/>
            <a:r>
              <a:rPr lang="kk-KZ" sz="2500" dirty="0">
                <a:effectLst/>
                <a:latin typeface="Times New Roman" panose="02020603050405020304" pitchFamily="18" charset="0"/>
                <a:ea typeface="Times New Roman" panose="02020603050405020304" pitchFamily="18" charset="0"/>
              </a:rPr>
              <a:t>ХХХEventArgs класы (ХХХ – оқиға атауы) барлық стандартты оқиғаларда EventArgs жүйелі класының мұрагері болып табылады.</a:t>
            </a:r>
            <a:endParaRPr lang="ru-KZ" sz="25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43345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517521"/>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indent="450215" algn="ctr">
              <a:spcBef>
                <a:spcPts val="900"/>
              </a:spcBef>
              <a:spcAft>
                <a:spcPts val="600"/>
              </a:spcAft>
            </a:pPr>
            <a:r>
              <a:rPr lang="kk-KZ" sz="2500" b="1" dirty="0">
                <a:effectLst/>
                <a:latin typeface="Times New Roman" panose="02020603050405020304" pitchFamily="18" charset="0"/>
                <a:ea typeface="Times New Roman" panose="02020603050405020304" pitchFamily="18" charset="0"/>
              </a:rPr>
              <a:t>14.3 Кластардың стандартты оқиғаларын қолдану мысалы </a:t>
            </a:r>
            <a:endParaRPr lang="ru-KZ" sz="2500" b="1" dirty="0">
              <a:effectLst/>
              <a:latin typeface="Times New Roman" panose="02020603050405020304" pitchFamily="18" charset="0"/>
              <a:ea typeface="Times New Roman" panose="02020603050405020304" pitchFamily="18" charset="0"/>
            </a:endParaRPr>
          </a:p>
        </p:txBody>
      </p:sp>
      <p:sp>
        <p:nvSpPr>
          <p:cNvPr id="5" name="Прямоугольник 4"/>
          <p:cNvSpPr/>
          <p:nvPr/>
        </p:nvSpPr>
        <p:spPr>
          <a:xfrm>
            <a:off x="467544" y="1052736"/>
            <a:ext cx="7907025" cy="3693319"/>
          </a:xfrm>
          <a:prstGeom prst="rect">
            <a:avLst/>
          </a:prstGeom>
        </p:spPr>
        <p:txBody>
          <a:bodyPr wrap="square">
            <a:spAutoFit/>
          </a:bodyPr>
          <a:lstStyle/>
          <a:p>
            <a:pPr indent="450215" algn="just"/>
            <a:r>
              <a:rPr lang="kk-KZ" sz="1800" dirty="0">
                <a:effectLst/>
                <a:latin typeface="Times New Roman" panose="02020603050405020304" pitchFamily="18" charset="0"/>
                <a:ea typeface="Times New Roman" panose="02020603050405020304" pitchFamily="18" charset="0"/>
              </a:rPr>
              <a:t>Қосымшада формадағы тышқанның сол жақ батырмасын бір рет басу бойынша пайда болатын оқиға өңдеуіші қолданылған, сонымен қатар қосымшада </a:t>
            </a:r>
            <a:r>
              <a:rPr lang="kk-KZ" dirty="0">
                <a:latin typeface="Times New Roman" panose="02020603050405020304" pitchFamily="18" charset="0"/>
                <a:ea typeface="Times New Roman" panose="02020603050405020304" pitchFamily="18" charset="0"/>
              </a:rPr>
              <a:t>курсор  </a:t>
            </a:r>
            <a:r>
              <a:rPr lang="kk-KZ" sz="1800" dirty="0">
                <a:effectLst/>
                <a:latin typeface="Times New Roman" panose="02020603050405020304" pitchFamily="18" charset="0"/>
                <a:ea typeface="Times New Roman" panose="02020603050405020304" pitchFamily="18" charset="0"/>
              </a:rPr>
              <a:t>тек форманың сол жақ бөлігінде орналасқан жағдайда ғана тышқан батырмасын басу оқиғасына жауап қайтарады: </a:t>
            </a:r>
            <a:endParaRPr lang="ru-KZ" sz="1800" dirty="0">
              <a:effectLst/>
              <a:latin typeface="Times New Roman" panose="02020603050405020304" pitchFamily="18" charset="0"/>
              <a:ea typeface="Times New Roman" panose="02020603050405020304" pitchFamily="18" charset="0"/>
            </a:endParaRPr>
          </a:p>
          <a:p>
            <a:pPr indent="450215" algn="l"/>
            <a:r>
              <a:rPr lang="en-US" sz="1800" b="1" dirty="0">
                <a:effectLst/>
                <a:latin typeface="Courier New" panose="02070309020205020404" pitchFamily="49" charset="0"/>
                <a:ea typeface="Times New Roman" panose="02020603050405020304" pitchFamily="18" charset="0"/>
              </a:rPr>
              <a:t>private void Form1_MouseClick(object sender, </a:t>
            </a:r>
            <a:r>
              <a:rPr lang="en-US" sz="1800" b="1" dirty="0" err="1">
                <a:effectLst/>
                <a:latin typeface="Courier New" panose="02070309020205020404" pitchFamily="49" charset="0"/>
                <a:ea typeface="Times New Roman" panose="02020603050405020304" pitchFamily="18" charset="0"/>
              </a:rPr>
              <a:t>MouseEventArgs</a:t>
            </a:r>
            <a:r>
              <a:rPr lang="en-US" sz="1800" b="1" dirty="0">
                <a:effectLst/>
                <a:latin typeface="Courier New" panose="02070309020205020404" pitchFamily="49" charset="0"/>
                <a:ea typeface="Times New Roman" panose="02020603050405020304" pitchFamily="18" charset="0"/>
              </a:rPr>
              <a:t> e)</a:t>
            </a:r>
            <a:endParaRPr lang="ru-KZ" sz="1800" b="1" dirty="0">
              <a:effectLst/>
              <a:latin typeface="Times New Roman" panose="02020603050405020304" pitchFamily="18" charset="0"/>
              <a:ea typeface="Times New Roman" panose="02020603050405020304" pitchFamily="18" charset="0"/>
            </a:endParaRPr>
          </a:p>
          <a:p>
            <a:pPr indent="450215" algn="l"/>
            <a:r>
              <a:rPr lang="en-US" sz="1800" b="1" dirty="0">
                <a:effectLst/>
                <a:latin typeface="Courier New" panose="02070309020205020404" pitchFamily="49" charset="0"/>
                <a:ea typeface="Times New Roman" panose="02020603050405020304" pitchFamily="18" charset="0"/>
              </a:rPr>
              <a:t> {</a:t>
            </a:r>
            <a:r>
              <a:rPr lang="kk-KZ" sz="1800" b="1" dirty="0">
                <a:effectLst/>
                <a:latin typeface="Courier New" panose="02070309020205020404" pitchFamily="49" charset="0"/>
                <a:ea typeface="Times New Roman" panose="02020603050405020304" pitchFamily="18" charset="0"/>
              </a:rPr>
              <a:t> </a:t>
            </a:r>
            <a:r>
              <a:rPr lang="en-US" sz="1800" b="1" dirty="0">
                <a:effectLst/>
                <a:latin typeface="Courier New" panose="02070309020205020404" pitchFamily="49" charset="0"/>
                <a:ea typeface="Times New Roman" panose="02020603050405020304" pitchFamily="18" charset="0"/>
              </a:rPr>
              <a:t>if ((</a:t>
            </a:r>
            <a:r>
              <a:rPr lang="en-US" sz="1800" b="1" dirty="0" err="1">
                <a:effectLst/>
                <a:latin typeface="Courier New" panose="02070309020205020404" pitchFamily="49" charset="0"/>
                <a:ea typeface="Times New Roman" panose="02020603050405020304" pitchFamily="18" charset="0"/>
              </a:rPr>
              <a:t>e.X</a:t>
            </a:r>
            <a:r>
              <a:rPr lang="en-US" sz="1800" b="1" dirty="0">
                <a:effectLst/>
                <a:latin typeface="Courier New" panose="02070309020205020404" pitchFamily="49" charset="0"/>
                <a:ea typeface="Times New Roman" panose="02020603050405020304" pitchFamily="18" charset="0"/>
              </a:rPr>
              <a:t> &lt; 20 &amp;&amp; </a:t>
            </a:r>
            <a:r>
              <a:rPr lang="en-US" sz="1800" b="1" dirty="0" err="1">
                <a:effectLst/>
                <a:latin typeface="Courier New" panose="02070309020205020404" pitchFamily="49" charset="0"/>
                <a:ea typeface="Times New Roman" panose="02020603050405020304" pitchFamily="18" charset="0"/>
              </a:rPr>
              <a:t>e.X</a:t>
            </a:r>
            <a:r>
              <a:rPr lang="en-US" sz="1800" b="1" dirty="0">
                <a:effectLst/>
                <a:latin typeface="Courier New" panose="02070309020205020404" pitchFamily="49" charset="0"/>
                <a:ea typeface="Times New Roman" panose="02020603050405020304" pitchFamily="18" charset="0"/>
              </a:rPr>
              <a:t> &gt; 0 &amp;&amp; </a:t>
            </a:r>
            <a:r>
              <a:rPr lang="en-US" sz="1800" b="1" dirty="0" err="1">
                <a:effectLst/>
                <a:latin typeface="Courier New" panose="02070309020205020404" pitchFamily="49" charset="0"/>
                <a:ea typeface="Times New Roman" panose="02020603050405020304" pitchFamily="18" charset="0"/>
              </a:rPr>
              <a:t>e.Y</a:t>
            </a:r>
            <a:r>
              <a:rPr lang="en-US" sz="1800" b="1" dirty="0">
                <a:effectLst/>
                <a:latin typeface="Courier New" panose="02070309020205020404" pitchFamily="49" charset="0"/>
                <a:ea typeface="Times New Roman" panose="02020603050405020304" pitchFamily="18" charset="0"/>
              </a:rPr>
              <a:t> &lt; 20 &amp; </a:t>
            </a:r>
            <a:r>
              <a:rPr lang="en-US" sz="1800" b="1" dirty="0" err="1">
                <a:effectLst/>
                <a:latin typeface="Courier New" panose="02070309020205020404" pitchFamily="49" charset="0"/>
                <a:ea typeface="Times New Roman" panose="02020603050405020304" pitchFamily="18" charset="0"/>
              </a:rPr>
              <a:t>e.Y</a:t>
            </a:r>
            <a:r>
              <a:rPr lang="en-US" sz="1800" b="1" dirty="0">
                <a:effectLst/>
                <a:latin typeface="Courier New" panose="02070309020205020404" pitchFamily="49" charset="0"/>
                <a:ea typeface="Times New Roman" panose="02020603050405020304" pitchFamily="18" charset="0"/>
              </a:rPr>
              <a:t> &gt; 0) &amp;&amp; p == 0)</a:t>
            </a:r>
            <a:endParaRPr lang="ru-KZ" sz="1800" b="1" dirty="0">
              <a:effectLst/>
              <a:latin typeface="Times New Roman" panose="02020603050405020304" pitchFamily="18" charset="0"/>
              <a:ea typeface="Times New Roman" panose="02020603050405020304" pitchFamily="18" charset="0"/>
            </a:endParaRPr>
          </a:p>
          <a:p>
            <a:pPr indent="450215" algn="l"/>
            <a:r>
              <a:rPr lang="en-US" sz="1800" b="1" dirty="0">
                <a:effectLst/>
                <a:latin typeface="Courier New" panose="02070309020205020404" pitchFamily="49" charset="0"/>
                <a:ea typeface="Times New Roman" panose="02020603050405020304" pitchFamily="18" charset="0"/>
              </a:rPr>
              <a:t> { textBox1.AppendText("</a:t>
            </a:r>
            <a:r>
              <a:rPr lang="ru-RU" sz="1800" b="1" dirty="0" err="1">
                <a:effectLst/>
                <a:latin typeface="Courier New" panose="02070309020205020404" pitchFamily="49" charset="0"/>
                <a:ea typeface="Times New Roman" panose="02020603050405020304" pitchFamily="18" charset="0"/>
              </a:rPr>
              <a:t>Сіз</a:t>
            </a:r>
            <a:r>
              <a:rPr lang="ru-RU" sz="1800" b="1" dirty="0">
                <a:effectLst/>
                <a:latin typeface="Courier New" panose="02070309020205020404" pitchFamily="49" charset="0"/>
                <a:ea typeface="Times New Roman" panose="02020603050405020304" pitchFamily="18" charset="0"/>
              </a:rPr>
              <a:t> </a:t>
            </a:r>
            <a:r>
              <a:rPr lang="ru-RU" sz="1800" b="1" dirty="0" err="1">
                <a:effectLst/>
                <a:latin typeface="Courier New" panose="02070309020205020404" pitchFamily="49" charset="0"/>
                <a:ea typeface="Times New Roman" panose="02020603050405020304" pitchFamily="18" charset="0"/>
              </a:rPr>
              <a:t>терезенің</a:t>
            </a:r>
            <a:r>
              <a:rPr lang="ru-RU" sz="1800" b="1" dirty="0">
                <a:effectLst/>
                <a:latin typeface="Courier New" panose="02070309020205020404" pitchFamily="49" charset="0"/>
                <a:ea typeface="Times New Roman" panose="02020603050405020304" pitchFamily="18" charset="0"/>
              </a:rPr>
              <a:t> </a:t>
            </a:r>
            <a:r>
              <a:rPr lang="ru-RU" sz="1800" b="1" dirty="0" err="1">
                <a:effectLst/>
                <a:latin typeface="Courier New" panose="02070309020205020404" pitchFamily="49" charset="0"/>
                <a:ea typeface="Times New Roman" panose="02020603050405020304" pitchFamily="18" charset="0"/>
              </a:rPr>
              <a:t>сол</a:t>
            </a:r>
            <a:r>
              <a:rPr lang="ru-RU" sz="1800" b="1" dirty="0">
                <a:effectLst/>
                <a:latin typeface="Courier New" panose="02070309020205020404" pitchFamily="49" charset="0"/>
                <a:ea typeface="Times New Roman" panose="02020603050405020304" pitchFamily="18" charset="0"/>
              </a:rPr>
              <a:t> </a:t>
            </a:r>
            <a:r>
              <a:rPr lang="ru-RU" sz="1800" b="1" dirty="0" err="1">
                <a:effectLst/>
                <a:latin typeface="Courier New" panose="02070309020205020404" pitchFamily="49" charset="0"/>
                <a:ea typeface="Times New Roman" panose="02020603050405020304" pitchFamily="18" charset="0"/>
              </a:rPr>
              <a:t>жақ</a:t>
            </a:r>
            <a:r>
              <a:rPr lang="ru-RU" sz="1800" b="1" dirty="0">
                <a:effectLst/>
                <a:latin typeface="Courier New" panose="02070309020205020404" pitchFamily="49" charset="0"/>
                <a:ea typeface="Times New Roman" panose="02020603050405020304" pitchFamily="18" charset="0"/>
              </a:rPr>
              <a:t> </a:t>
            </a:r>
            <a:r>
              <a:rPr lang="ru-RU" sz="1800" b="1" dirty="0" err="1">
                <a:effectLst/>
                <a:latin typeface="Courier New" panose="02070309020205020404" pitchFamily="49" charset="0"/>
                <a:ea typeface="Times New Roman" panose="02020603050405020304" pitchFamily="18" charset="0"/>
              </a:rPr>
              <a:t>жоғарғы</a:t>
            </a:r>
            <a:r>
              <a:rPr lang="ru-RU" sz="1800" b="1" dirty="0">
                <a:effectLst/>
                <a:latin typeface="Courier New" panose="02070309020205020404" pitchFamily="49" charset="0"/>
                <a:ea typeface="Times New Roman" panose="02020603050405020304" pitchFamily="18" charset="0"/>
              </a:rPr>
              <a:t> </a:t>
            </a:r>
            <a:r>
              <a:rPr lang="ru-RU" sz="1800" b="1" dirty="0" err="1">
                <a:effectLst/>
                <a:latin typeface="Courier New" panose="02070309020205020404" pitchFamily="49" charset="0"/>
                <a:ea typeface="Times New Roman" panose="02020603050405020304" pitchFamily="18" charset="0"/>
              </a:rPr>
              <a:t>бұрышын</a:t>
            </a:r>
            <a:r>
              <a:rPr lang="ru-RU" sz="1800" b="1" dirty="0">
                <a:effectLst/>
                <a:latin typeface="Courier New" panose="02070309020205020404" pitchFamily="49" charset="0"/>
                <a:ea typeface="Times New Roman" panose="02020603050405020304" pitchFamily="18" charset="0"/>
              </a:rPr>
              <a:t> </a:t>
            </a:r>
            <a:r>
              <a:rPr lang="ru-RU" sz="1800" b="1" dirty="0" err="1">
                <a:effectLst/>
                <a:latin typeface="Courier New" panose="02070309020205020404" pitchFamily="49" charset="0"/>
                <a:ea typeface="Times New Roman" panose="02020603050405020304" pitchFamily="18" charset="0"/>
              </a:rPr>
              <a:t>бастыңыз</a:t>
            </a:r>
            <a:r>
              <a:rPr lang="en-US" sz="1800" b="1" dirty="0">
                <a:effectLst/>
                <a:latin typeface="Courier New" panose="02070309020205020404" pitchFamily="49" charset="0"/>
                <a:ea typeface="Times New Roman" panose="02020603050405020304" pitchFamily="18" charset="0"/>
              </a:rPr>
              <a:t> \r\n");</a:t>
            </a:r>
            <a:endParaRPr lang="ru-KZ" sz="1800" b="1" dirty="0">
              <a:effectLst/>
              <a:latin typeface="Times New Roman" panose="02020603050405020304" pitchFamily="18" charset="0"/>
              <a:ea typeface="Times New Roman" panose="02020603050405020304" pitchFamily="18" charset="0"/>
            </a:endParaRPr>
          </a:p>
          <a:p>
            <a:pPr indent="450215" algn="l"/>
            <a:r>
              <a:rPr lang="en-US" sz="1800" b="1" dirty="0">
                <a:effectLst/>
                <a:latin typeface="Courier New" panose="02070309020205020404" pitchFamily="49" charset="0"/>
                <a:ea typeface="Times New Roman" panose="02020603050405020304" pitchFamily="18" charset="0"/>
              </a:rPr>
              <a:t> p++;</a:t>
            </a:r>
            <a:endParaRPr lang="ru-KZ" sz="1800" b="1" dirty="0">
              <a:effectLst/>
              <a:latin typeface="Times New Roman" panose="02020603050405020304" pitchFamily="18" charset="0"/>
              <a:ea typeface="Times New Roman" panose="02020603050405020304" pitchFamily="18" charset="0"/>
            </a:endParaRPr>
          </a:p>
          <a:p>
            <a:pPr indent="450215" algn="l"/>
            <a:r>
              <a:rPr lang="en-US" sz="1800" b="1" dirty="0">
                <a:effectLst/>
                <a:latin typeface="Courier New" panose="02070309020205020404" pitchFamily="49" charset="0"/>
                <a:ea typeface="Times New Roman" panose="02020603050405020304" pitchFamily="18" charset="0"/>
              </a:rPr>
              <a:t> }</a:t>
            </a:r>
            <a:endParaRPr lang="ru-KZ" sz="1800" b="1" dirty="0">
              <a:effectLst/>
              <a:latin typeface="Times New Roman" panose="02020603050405020304" pitchFamily="18" charset="0"/>
              <a:ea typeface="Times New Roman" panose="02020603050405020304" pitchFamily="18" charset="0"/>
            </a:endParaRPr>
          </a:p>
          <a:p>
            <a:r>
              <a:rPr lang="en-US" sz="1800" b="1" dirty="0">
                <a:effectLst/>
                <a:latin typeface="Courier New" panose="02070309020205020404" pitchFamily="49" charset="0"/>
                <a:ea typeface="Times New Roman" panose="02020603050405020304" pitchFamily="18" charset="0"/>
              </a:rPr>
              <a:t> }</a:t>
            </a:r>
            <a:endParaRPr lang="ru-RU" dirty="0"/>
          </a:p>
        </p:txBody>
      </p:sp>
      <p:pic>
        <p:nvPicPr>
          <p:cNvPr id="6" name="Рисунок 5">
            <a:extLst>
              <a:ext uri="{FF2B5EF4-FFF2-40B4-BE49-F238E27FC236}">
                <a16:creationId xmlns:a16="http://schemas.microsoft.com/office/drawing/2014/main" id="{EF20CC6F-ABA6-42AB-8FDC-87AAC2124CF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156176" y="3861047"/>
            <a:ext cx="2721610" cy="2613826"/>
          </a:xfrm>
          <a:prstGeom prst="rect">
            <a:avLst/>
          </a:prstGeom>
          <a:noFill/>
          <a:ln>
            <a:noFill/>
          </a:ln>
        </p:spPr>
      </p:pic>
      <p:pic>
        <p:nvPicPr>
          <p:cNvPr id="7" name="Рисунок 6">
            <a:extLst>
              <a:ext uri="{FF2B5EF4-FFF2-40B4-BE49-F238E27FC236}">
                <a16:creationId xmlns:a16="http://schemas.microsoft.com/office/drawing/2014/main" id="{75E20A33-D7A1-4E30-9A6A-0BE1D9166FA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574266" y="3861047"/>
            <a:ext cx="2581910" cy="2613825"/>
          </a:xfrm>
          <a:prstGeom prst="rect">
            <a:avLst/>
          </a:prstGeom>
          <a:noFill/>
          <a:ln>
            <a:noFill/>
          </a:ln>
        </p:spPr>
      </p:pic>
    </p:spTree>
    <p:extLst>
      <p:ext uri="{BB962C8B-B14F-4D97-AF65-F5344CB8AC3E}">
        <p14:creationId xmlns:p14="http://schemas.microsoft.com/office/powerpoint/2010/main" val="174257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287524" y="103167"/>
            <a:ext cx="8712968" cy="846789"/>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500" b="1" dirty="0" err="1">
                <a:effectLst/>
                <a:latin typeface="Times New Roman" panose="02020603050405020304" pitchFamily="18" charset="0"/>
                <a:ea typeface="Times New Roman" panose="02020603050405020304" pitchFamily="18" charset="0"/>
              </a:rPr>
              <a:t>Кластардың</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стандартты</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емес</a:t>
            </a:r>
            <a:r>
              <a:rPr lang="ru-RU" sz="2500" b="1" dirty="0">
                <a:effectLst/>
                <a:latin typeface="Times New Roman" panose="02020603050405020304" pitchFamily="18" charset="0"/>
                <a:ea typeface="Times New Roman" panose="02020603050405020304" pitchFamily="18" charset="0"/>
              </a:rPr>
              <a:t> </a:t>
            </a:r>
            <a:r>
              <a:rPr lang="ru-RU" sz="2500" b="1" dirty="0" err="1">
                <a:effectLst/>
                <a:latin typeface="Times New Roman" panose="02020603050405020304" pitchFamily="18" charset="0"/>
                <a:ea typeface="Times New Roman" panose="02020603050405020304" pitchFamily="18" charset="0"/>
              </a:rPr>
              <a:t>оқиғалары</a:t>
            </a:r>
            <a:r>
              <a:rPr lang="ru-RU" sz="2500" b="1" dirty="0">
                <a:effectLst/>
                <a:latin typeface="Times New Roman" panose="02020603050405020304" pitchFamily="18" charset="0"/>
                <a:ea typeface="Times New Roman" panose="02020603050405020304" pitchFamily="18" charset="0"/>
              </a:rPr>
              <a:t> </a:t>
            </a:r>
            <a:endParaRPr lang="ru-RU" sz="2500" b="1"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160BD7EE-3C23-4D16-97D0-966A4A0E8089}"/>
              </a:ext>
            </a:extLst>
          </p:cNvPr>
          <p:cNvSpPr txBox="1"/>
          <p:nvPr/>
        </p:nvSpPr>
        <p:spPr>
          <a:xfrm>
            <a:off x="460242" y="643622"/>
            <a:ext cx="8223516" cy="2215991"/>
          </a:xfrm>
          <a:prstGeom prst="rect">
            <a:avLst/>
          </a:prstGeom>
          <a:noFill/>
        </p:spPr>
        <p:txBody>
          <a:bodyPr wrap="square">
            <a:spAutoFit/>
          </a:bodyPr>
          <a:lstStyle/>
          <a:p>
            <a:pPr indent="450215" algn="just"/>
            <a:r>
              <a:rPr lang="kk-KZ" sz="2300" dirty="0">
                <a:effectLst/>
                <a:latin typeface="Times New Roman" panose="02020603050405020304" pitchFamily="18" charset="0"/>
                <a:ea typeface="Times New Roman" panose="02020603050405020304" pitchFamily="18" charset="0"/>
              </a:rPr>
              <a:t>Пайдаланушы әрекеттеріне қосымшаның жауап қайтаруы ретіндегі  </a:t>
            </a:r>
            <a:r>
              <a:rPr lang="ru-RU" sz="2300" dirty="0">
                <a:effectLst/>
                <a:latin typeface="Times New Roman" panose="02020603050405020304" pitchFamily="18" charset="0"/>
                <a:ea typeface="Times New Roman" panose="02020603050405020304" pitchFamily="18" charset="0"/>
              </a:rPr>
              <a:t>стандарт</a:t>
            </a:r>
            <a:r>
              <a:rPr lang="kk-KZ" sz="2300" dirty="0">
                <a:effectLst/>
                <a:latin typeface="Times New Roman" panose="02020603050405020304" pitchFamily="18" charset="0"/>
                <a:ea typeface="Times New Roman" panose="02020603050405020304" pitchFamily="18" charset="0"/>
              </a:rPr>
              <a:t>ты оқиғалармен қатар Windows-қосымшаның ішінде арнайы әдістер арқылы оқиғалар құрылуы мүмкін. </a:t>
            </a:r>
          </a:p>
          <a:p>
            <a:pPr indent="450215" algn="just"/>
            <a:r>
              <a:rPr lang="kk-KZ" sz="2300" dirty="0">
                <a:effectLst/>
                <a:latin typeface="Times New Roman" panose="02020603050405020304" pitchFamily="18" charset="0"/>
                <a:ea typeface="Times New Roman" panose="02020603050405020304" pitchFamily="18" charset="0"/>
              </a:rPr>
              <a:t>Қосымшаның өзі құратын оқиғалар түрлі объекттер арасында динамикалық байланысты ұйымдастыруға мүмкіндік береді.</a:t>
            </a:r>
            <a:endParaRPr lang="ru-KZ" sz="2300" dirty="0">
              <a:effectLst/>
              <a:latin typeface="Times New Roman" panose="02020603050405020304" pitchFamily="18" charset="0"/>
              <a:ea typeface="Times New Roman" panose="02020603050405020304" pitchFamily="18" charset="0"/>
            </a:endParaRPr>
          </a:p>
        </p:txBody>
      </p:sp>
      <p:sp>
        <p:nvSpPr>
          <p:cNvPr id="7" name="TextBox 6">
            <a:extLst>
              <a:ext uri="{FF2B5EF4-FFF2-40B4-BE49-F238E27FC236}">
                <a16:creationId xmlns:a16="http://schemas.microsoft.com/office/drawing/2014/main" id="{DB5AB31B-F3C8-4E74-8165-BD95ED837AAF}"/>
              </a:ext>
            </a:extLst>
          </p:cNvPr>
          <p:cNvSpPr txBox="1"/>
          <p:nvPr/>
        </p:nvSpPr>
        <p:spPr>
          <a:xfrm>
            <a:off x="306997" y="2813126"/>
            <a:ext cx="8223516" cy="2215991"/>
          </a:xfrm>
          <a:prstGeom prst="rect">
            <a:avLst/>
          </a:prstGeom>
          <a:noFill/>
        </p:spPr>
        <p:txBody>
          <a:bodyPr wrap="square">
            <a:spAutoFit/>
          </a:bodyPr>
          <a:lstStyle/>
          <a:p>
            <a:pPr indent="450215" algn="just"/>
            <a:r>
              <a:rPr lang="kk-KZ" sz="2300" dirty="0">
                <a:effectLst/>
                <a:latin typeface="Times New Roman" panose="02020603050405020304" pitchFamily="18" charset="0"/>
                <a:ea typeface="Times New Roman" panose="02020603050405020304" pitchFamily="18" charset="0"/>
              </a:rPr>
              <a:t>Сонымен, хабарды шығару көзінен пайда болған оқиға туралы қосымшаның кейбір объекттеріне хабар беру қажеттілігі туындайды.</a:t>
            </a:r>
            <a:endParaRPr lang="ru-KZ" sz="2300" dirty="0">
              <a:effectLst/>
              <a:latin typeface="Times New Roman" panose="02020603050405020304" pitchFamily="18" charset="0"/>
              <a:ea typeface="Times New Roman" panose="02020603050405020304" pitchFamily="18" charset="0"/>
            </a:endParaRPr>
          </a:p>
          <a:p>
            <a:pPr indent="450215" algn="just"/>
            <a:r>
              <a:rPr lang="kk-KZ" sz="2300" b="1" dirty="0">
                <a:effectLst/>
                <a:latin typeface="Times New Roman" panose="02020603050405020304" pitchFamily="18" charset="0"/>
                <a:ea typeface="Times New Roman" panose="02020603050405020304" pitchFamily="18" charset="0"/>
              </a:rPr>
              <a:t>Оқиға көзі </a:t>
            </a:r>
            <a:r>
              <a:rPr lang="kk-KZ" sz="2300" dirty="0">
                <a:effectLst/>
                <a:latin typeface="Times New Roman" panose="02020603050405020304" pitchFamily="18" charset="0"/>
                <a:ea typeface="Times New Roman" panose="02020603050405020304" pitchFamily="18" charset="0"/>
              </a:rPr>
              <a:t>және</a:t>
            </a:r>
            <a:r>
              <a:rPr lang="kk-KZ" sz="2300" b="1" dirty="0">
                <a:effectLst/>
                <a:latin typeface="Times New Roman" panose="02020603050405020304" pitchFamily="18" charset="0"/>
                <a:ea typeface="Times New Roman" panose="02020603050405020304" pitchFamily="18" charset="0"/>
              </a:rPr>
              <a:t> оқиғану алушы </a:t>
            </a:r>
            <a:r>
              <a:rPr lang="kk-KZ" sz="2300" dirty="0">
                <a:effectLst/>
                <a:latin typeface="Times New Roman" panose="02020603050405020304" pitchFamily="18" charset="0"/>
                <a:ea typeface="Times New Roman" panose="02020603050405020304" pitchFamily="18" charset="0"/>
              </a:rPr>
              <a:t>(кейде оларды клиент деп атайды) арасындағы өзара әрекеттерінің механизмі делегатты пайдалануға негізделген. </a:t>
            </a:r>
            <a:endParaRPr lang="ru-KZ" sz="2300" dirty="0">
              <a:effectLst/>
              <a:latin typeface="Times New Roman" panose="02020603050405020304" pitchFamily="18" charset="0"/>
              <a:ea typeface="Times New Roman" panose="02020603050405020304" pitchFamily="18" charset="0"/>
            </a:endParaRPr>
          </a:p>
        </p:txBody>
      </p:sp>
      <p:sp>
        <p:nvSpPr>
          <p:cNvPr id="8" name="TextBox 7">
            <a:extLst>
              <a:ext uri="{FF2B5EF4-FFF2-40B4-BE49-F238E27FC236}">
                <a16:creationId xmlns:a16="http://schemas.microsoft.com/office/drawing/2014/main" id="{8FD94605-203F-42EB-BD0F-48E76DF794EA}"/>
              </a:ext>
            </a:extLst>
          </p:cNvPr>
          <p:cNvSpPr txBox="1"/>
          <p:nvPr/>
        </p:nvSpPr>
        <p:spPr>
          <a:xfrm>
            <a:off x="306997" y="4979338"/>
            <a:ext cx="8400883" cy="1154162"/>
          </a:xfrm>
          <a:prstGeom prst="rect">
            <a:avLst/>
          </a:prstGeom>
          <a:noFill/>
        </p:spPr>
        <p:txBody>
          <a:bodyPr wrap="square">
            <a:spAutoFit/>
          </a:bodyPr>
          <a:lstStyle/>
          <a:p>
            <a:pPr indent="457200" algn="just"/>
            <a:r>
              <a:rPr lang="kk-KZ" sz="2300" dirty="0">
                <a:latin typeface="Times New Roman" panose="02020603050405020304" pitchFamily="18" charset="0"/>
              </a:rPr>
              <a:t>Қосымшада</a:t>
            </a:r>
            <a:r>
              <a:rPr lang="kk-KZ" sz="2300" dirty="0">
                <a:effectLst/>
                <a:latin typeface="Times New Roman" panose="02020603050405020304" pitchFamily="18" charset="0"/>
                <a:ea typeface="Times New Roman" panose="02020603050405020304" pitchFamily="18" charset="0"/>
              </a:rPr>
              <a:t> делегат </a:t>
            </a:r>
            <a:r>
              <a:rPr lang="ru-RU" sz="2300" dirty="0">
                <a:effectLst/>
                <a:latin typeface="Times New Roman" panose="02020603050405020304" pitchFamily="18" charset="0"/>
                <a:ea typeface="Times New Roman" panose="02020603050405020304" pitchFamily="18" charset="0"/>
              </a:rPr>
              <a:t>экземпляр</a:t>
            </a:r>
            <a:r>
              <a:rPr lang="kk-KZ" sz="2300" dirty="0">
                <a:effectLst/>
                <a:latin typeface="Times New Roman" panose="02020603050405020304" pitchFamily="18" charset="0"/>
                <a:ea typeface="Times New Roman" panose="02020603050405020304" pitchFamily="18" charset="0"/>
              </a:rPr>
              <a:t>ы жарияланады, делегат </a:t>
            </a:r>
            <a:r>
              <a:rPr lang="ru-RU" sz="2300" dirty="0">
                <a:effectLst/>
                <a:latin typeface="Times New Roman" panose="02020603050405020304" pitchFamily="18" charset="0"/>
                <a:ea typeface="Times New Roman" panose="02020603050405020304" pitchFamily="18" charset="0"/>
              </a:rPr>
              <a:t>экземпляр</a:t>
            </a:r>
            <a:r>
              <a:rPr lang="kk-KZ" sz="2300" dirty="0">
                <a:effectLst/>
                <a:latin typeface="Times New Roman" panose="02020603050405020304" pitchFamily="18" charset="0"/>
                <a:ea typeface="Times New Roman" panose="02020603050405020304" pitchFamily="18" charset="0"/>
              </a:rPr>
              <a:t>ына стандартты оқаға өндеушілердің  әдістері   сәйкес келеді. </a:t>
            </a:r>
            <a:endParaRPr lang="ru-KZ" sz="2300" dirty="0"/>
          </a:p>
        </p:txBody>
      </p:sp>
    </p:spTree>
    <p:extLst>
      <p:ext uri="{BB962C8B-B14F-4D97-AF65-F5344CB8AC3E}">
        <p14:creationId xmlns:p14="http://schemas.microsoft.com/office/powerpoint/2010/main" val="115322423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235</TotalTime>
  <Words>1602</Words>
  <Application>Microsoft Office PowerPoint</Application>
  <PresentationFormat>Экран (4:3)</PresentationFormat>
  <Paragraphs>108</Paragraphs>
  <Slides>18</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18</vt:i4>
      </vt:variant>
    </vt:vector>
  </HeadingPairs>
  <TitlesOfParts>
    <vt:vector size="23" baseType="lpstr">
      <vt:lpstr>Arial</vt:lpstr>
      <vt:lpstr>Calibri</vt:lpstr>
      <vt:lpstr>Courier New</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КЛАСС ҰҒЫМЫ</dc:title>
  <dc:creator>Windows User</dc:creator>
  <cp:lastModifiedBy>Гульназ Жомарткызы</cp:lastModifiedBy>
  <cp:revision>55</cp:revision>
  <dcterms:created xsi:type="dcterms:W3CDTF">2017-10-05T23:46:57Z</dcterms:created>
  <dcterms:modified xsi:type="dcterms:W3CDTF">2025-12-01T05:03:41Z</dcterms:modified>
</cp:coreProperties>
</file>